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notesSlides/notesSlide4.xml" ContentType="application/vnd.openxmlformats-officedocument.presentationml.notesSlide+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notesSlides/notesSlide7.xml" ContentType="application/vnd.openxmlformats-officedocument.presentationml.notesSlide+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24"/>
  </p:notesMasterIdLst>
  <p:sldIdLst>
    <p:sldId id="256" r:id="rId2"/>
    <p:sldId id="257" r:id="rId3"/>
    <p:sldId id="262" r:id="rId4"/>
    <p:sldId id="263" r:id="rId5"/>
    <p:sldId id="264" r:id="rId6"/>
    <p:sldId id="265" r:id="rId7"/>
    <p:sldId id="267" r:id="rId8"/>
    <p:sldId id="268" r:id="rId9"/>
    <p:sldId id="269" r:id="rId10"/>
    <p:sldId id="271" r:id="rId11"/>
    <p:sldId id="272" r:id="rId12"/>
    <p:sldId id="270" r:id="rId13"/>
    <p:sldId id="275" r:id="rId14"/>
    <p:sldId id="274" r:id="rId15"/>
    <p:sldId id="276" r:id="rId16"/>
    <p:sldId id="277" r:id="rId17"/>
    <p:sldId id="278" r:id="rId18"/>
    <p:sldId id="279" r:id="rId19"/>
    <p:sldId id="280" r:id="rId20"/>
    <p:sldId id="282" r:id="rId21"/>
    <p:sldId id="283" r:id="rId22"/>
    <p:sldId id="284" r:id="rId23"/>
  </p:sldIdLst>
  <p:sldSz cx="9144000" cy="5143500" type="screen16x9"/>
  <p:notesSz cx="6858000" cy="9144000"/>
  <p:embeddedFontLst>
    <p:embeddedFont>
      <p:font typeface="Cambria Math" panose="02040503050406030204" pitchFamily="18" charset="0"/>
      <p:regular r:id="rId25"/>
    </p:embeddedFont>
    <p:embeddedFont>
      <p:font typeface="Roboto" panose="02000000000000000000" pitchFamily="2" charset="0"/>
      <p:regular r:id="rId26"/>
      <p:bold r:id="rId27"/>
      <p:italic r:id="rId28"/>
      <p:boldItalic r:id="rId29"/>
    </p:embeddedFont>
    <p:embeddedFont>
      <p:font typeface="Roboto Black" panose="02010600030101010101" charset="0"/>
      <p:bold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7F4C"/>
    <a:srgbClr val="595959"/>
    <a:srgbClr val="404545"/>
    <a:srgbClr val="E3EEF9"/>
    <a:srgbClr val="F7FB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083" autoAdjust="0"/>
  </p:normalViewPr>
  <p:slideViewPr>
    <p:cSldViewPr snapToGrid="0">
      <p:cViewPr>
        <p:scale>
          <a:sx n="125" d="100"/>
          <a:sy n="125" d="100"/>
        </p:scale>
        <p:origin x="312"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ableStyles" Target="tableStyles.xml"/></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Hello everyone. I’m Tianyu Zhang from the University of Alberta. Today I present a </a:t>
            </a:r>
            <a:r>
              <a:rPr lang="en-US" altLang="zh-CN" dirty="0"/>
              <a:t>study</a:t>
            </a:r>
            <a:r>
              <a:rPr lang="en-CA" altLang="zh-CN" dirty="0"/>
              <a:t> called on the joint control of multiple building systems with reinforcement learning</a:t>
            </a:r>
            <a:r>
              <a:rPr lang="en" dirty="0"/>
              <a:t>. This is joint work with my supervisor Omid Ardakanian, and Gaby and Ralph from the University of Victoria.</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97f589a8e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97f589a8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rPr>
              <a:t>The left figure shows the layout of the medium office building studied in this work, including the daylighting reference points. As we can see in this figure, we have 4 zone that contains a window, and for larger zone, zone 1 and zone 3, we used two daylighting reference points to calculate the indoor brightness. These reference points are located at desk height. Figures on the right shows the two-occupancy information we used in this study. Top on shows the zone-level occupancy schedules, and bottom shows the building-level occupancy. The building-level occupancy schedule assumes that all zones are occupied during the working hour. The zone-level occupancy schedule determines the number of occupants that are present in each zone at any given point in time.</a:t>
            </a:r>
            <a:endParaRPr dirty="0">
              <a:solidFill>
                <a:schemeClr val="dk1"/>
              </a:solidFill>
            </a:endParaRPr>
          </a:p>
        </p:txBody>
      </p:sp>
    </p:spTree>
    <p:extLst>
      <p:ext uri="{BB962C8B-B14F-4D97-AF65-F5344CB8AC3E}">
        <p14:creationId xmlns:p14="http://schemas.microsoft.com/office/powerpoint/2010/main" val="20446113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97f589a8e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97f589a8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rPr>
              <a:t>This figure shows the design of the HVAC system. It consists of a centralized air handling unit (AHU) that moves conditioned air through the building via a duct system. In the AHU, the outside air and the return air from zones are mixed together. The mixed air is then heated or cooled using </a:t>
            </a:r>
            <a:r>
              <a:rPr lang="en-US" altLang="zh-CN" dirty="0">
                <a:solidFill>
                  <a:schemeClr val="dk1"/>
                </a:solidFill>
              </a:rPr>
              <a:t>one heating coil and one cooling coil </a:t>
            </a:r>
            <a:r>
              <a:rPr lang="en-US" dirty="0">
                <a:solidFill>
                  <a:schemeClr val="dk1"/>
                </a:solidFill>
              </a:rPr>
              <a:t>to a specified temperature before it is pushed through the duct system by a fan. Variable air volume (VAV) systems are used for controlling the amount of supply air by opening and closing a damper. A reheat coil present in the VAV box to heat the supply air in the zone to the desired temperature. This allows each zone to have its own thermostat with a unique temperature preference.</a:t>
            </a:r>
            <a:r>
              <a:rPr lang="en-US" altLang="zh-CN" dirty="0">
                <a:solidFill>
                  <a:schemeClr val="dk1"/>
                </a:solidFill>
              </a:rPr>
              <a:t> These VAV setpoints are controlled using a feedback control strategy, and the VAV reheat coils are turned off in the cooling season.</a:t>
            </a:r>
          </a:p>
          <a:p>
            <a:pPr marL="0" lvl="0" indent="0" algn="l" rtl="0">
              <a:spcBef>
                <a:spcPts val="0"/>
              </a:spcBef>
              <a:spcAft>
                <a:spcPts val="0"/>
              </a:spcAft>
              <a:buNone/>
            </a:pPr>
            <a:endParaRPr lang="en-US" dirty="0">
              <a:solidFill>
                <a:schemeClr val="dk1"/>
              </a:solidFill>
            </a:endParaRPr>
          </a:p>
        </p:txBody>
      </p:sp>
    </p:spTree>
    <p:extLst>
      <p:ext uri="{BB962C8B-B14F-4D97-AF65-F5344CB8AC3E}">
        <p14:creationId xmlns:p14="http://schemas.microsoft.com/office/powerpoint/2010/main" val="27892548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97f589a8e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97f589a8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The state consists of the temperature in each zone, the number of occupants in each zone (for building-level occupancy schedule, all zones share the same value of 0 or 1, indicating whether the building is occupied), the hour of the day (0-24), the slat angle of the blinds (degrees) in each of the four zones that have windows, the ambient temperature, and the site solar radiation. In addition to these observations, it contains the weather forecast, which includes ambient temperature and site solar radiation for the next 3 hours. For this study, the forecast is assumed to be perfect.</a:t>
            </a:r>
          </a:p>
          <a:p>
            <a:pPr marL="0" lvl="0" indent="0" algn="l" rtl="0">
              <a:spcBef>
                <a:spcPts val="0"/>
              </a:spcBef>
              <a:spcAft>
                <a:spcPts val="0"/>
              </a:spcAft>
              <a:buNone/>
            </a:pPr>
            <a:r>
              <a:rPr lang="en-US" dirty="0">
                <a:solidFill>
                  <a:schemeClr val="dk1"/>
                </a:solidFill>
              </a:rPr>
              <a:t>The action is the SAT setpoint based on the mixed air temperature, and the angle for each blinds.</a:t>
            </a:r>
          </a:p>
          <a:p>
            <a:pPr marL="0" lvl="0" indent="0" algn="l" rtl="0">
              <a:spcBef>
                <a:spcPts val="0"/>
              </a:spcBef>
              <a:spcAft>
                <a:spcPts val="0"/>
              </a:spcAft>
              <a:buNone/>
            </a:pPr>
            <a:r>
              <a:rPr lang="en-US" dirty="0">
                <a:solidFill>
                  <a:schemeClr val="dk1"/>
                </a:solidFill>
              </a:rPr>
              <a:t>The reward is a weighted sum of three objectives, and the weight represent the relative importance of different objectives.</a:t>
            </a:r>
            <a:endParaRPr dirty="0">
              <a:solidFill>
                <a:schemeClr val="dk1"/>
              </a:solidFill>
            </a:endParaRPr>
          </a:p>
        </p:txBody>
      </p:sp>
    </p:spTree>
    <p:extLst>
      <p:ext uri="{BB962C8B-B14F-4D97-AF65-F5344CB8AC3E}">
        <p14:creationId xmlns:p14="http://schemas.microsoft.com/office/powerpoint/2010/main" val="27597808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97f589a8e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97f589a8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First thing first, what is the motivation of doing this co-simulation platform? Previous research has shown that people spend around 87% of their time in buildings, and buildings account for 39% of total energy use in the US. Since people spend such a tremendous amount of time in buildings, it is crucial to maximizing the indoor environment's human comfort. While in the meantime, as the energy use of buildings is massive nowadays, reduce the total energy use of buildings is essential. These two points are hard to reach at the same time. Therefore, an optimal solution is to design an occupant-centric HVAC control system, which adjusts the HVAC controls based on the occupant actions and presence, in order to save energy and maintain the human comfort at the same time. But, we need data to explore such a control policy. Collecting data from real buildings and evaluating control algorithms on these buildings are costly and time-consuming. We shouldn't wait for a year to collect yearly data and test the algorithm for another year. For this reason, we need to run experiments in a simulated environment to collect data and evaluate control algorithms.</a:t>
            </a:r>
            <a:endParaRPr dirty="0">
              <a:solidFill>
                <a:schemeClr val="dk1"/>
              </a:solidFill>
            </a:endParaRPr>
          </a:p>
        </p:txBody>
      </p:sp>
    </p:spTree>
    <p:extLst>
      <p:ext uri="{BB962C8B-B14F-4D97-AF65-F5344CB8AC3E}">
        <p14:creationId xmlns:p14="http://schemas.microsoft.com/office/powerpoint/2010/main" val="32236637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97f589a8e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97f589a8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First thing first, what is the motivation of doing this co-simulation platform? Previous research has shown that people spend around 87% of their time in buildings, and buildings account for 39% of total energy use in the US. Since people spend such a tremendous amount of time in buildings, it is crucial to maximizing the indoor environment's human comfort. While in the meantime, as the energy use of buildings is massive nowadays, reduce the total energy use of buildings is essential. These two points are hard to reach at the same time. Therefore, an optimal solution is to design an occupant-centric HVAC control system, which adjusts the HVAC controls based on the occupant actions and presence, in order to save energy and maintain the human comfort at the same time. But, we need data to explore such a control policy. Collecting data from real buildings and evaluating control algorithms on these buildings are costly and time-consuming. We shouldn't wait for a year to collect yearly data and test the algorithm for another year. For this reason, we need to run experiments in a simulated environment to collect data and evaluate control algorithms.</a:t>
            </a:r>
            <a:endParaRPr>
              <a:solidFill>
                <a:schemeClr val="dk1"/>
              </a:solidFill>
            </a:endParaRPr>
          </a:p>
        </p:txBody>
      </p:sp>
    </p:spTree>
    <p:extLst>
      <p:ext uri="{BB962C8B-B14F-4D97-AF65-F5344CB8AC3E}">
        <p14:creationId xmlns:p14="http://schemas.microsoft.com/office/powerpoint/2010/main" val="17421047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97f589a8e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97f589a8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First thing first, what is the motivation of doing this co-simulation platform? Previous research has shown that people spend around 87% of their time in buildings, and buildings account for 39% of total energy use in the US. Since people spend such a tremendous amount of time in buildings, it is crucial to maximizing the indoor environment's human comfort. While in the meantime, as the energy use of buildings is massive nowadays, reduce the total energy use of buildings is essential. These two points are hard to reach at the same time. Therefore, an optimal solution is to design an occupant-centric HVAC control system, which adjusts the HVAC controls based on the occupant actions and presence, in order to save energy and maintain the human comfort at the same time. But, we need data to explore such a control policy. Collecting data from real buildings and evaluating control algorithms on these buildings are costly and time-consuming. We shouldn't wait for a year to collect yearly data and test the algorithm for another year. For this reason, we need to run experiments in a simulated environment to collect data and evaluate control algorithms.</a:t>
            </a:r>
            <a:endParaRPr>
              <a:solidFill>
                <a:schemeClr val="dk1"/>
              </a:solidFill>
            </a:endParaRPr>
          </a:p>
        </p:txBody>
      </p:sp>
    </p:spTree>
    <p:extLst>
      <p:ext uri="{BB962C8B-B14F-4D97-AF65-F5344CB8AC3E}">
        <p14:creationId xmlns:p14="http://schemas.microsoft.com/office/powerpoint/2010/main" val="14395018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97f589a8e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97f589a8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First thing first, what is the motivation of doing this co-simulation platform? Previous research has shown that people spend around 87% of their time in buildings, and buildings account for 39% of total energy use in the US. Since people spend such a tremendous amount of time in buildings, it is crucial to maximizing the indoor environment's human comfort. While in the meantime, as the energy use of buildings is massive nowadays, reduce the total energy use of buildings is essential. These two points are hard to reach at the same time. Therefore, an optimal solution is to design an occupant-centric HVAC control system, which adjusts the HVAC controls based on the occupant actions and presence, in order to save energy and maintain the human comfort at the same time. But, we need data to explore such a control policy. Collecting data from real buildings and evaluating control algorithms on these buildings are costly and time-consuming. We shouldn't wait for a year to collect yearly data and test the algorithm for another year. For this reason, we need to run experiments in a simulated environment to collect data and evaluate control algorithms.</a:t>
            </a:r>
            <a:endParaRPr>
              <a:solidFill>
                <a:schemeClr val="dk1"/>
              </a:solidFill>
            </a:endParaRPr>
          </a:p>
        </p:txBody>
      </p:sp>
    </p:spTree>
    <p:extLst>
      <p:ext uri="{BB962C8B-B14F-4D97-AF65-F5344CB8AC3E}">
        <p14:creationId xmlns:p14="http://schemas.microsoft.com/office/powerpoint/2010/main" val="28475432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97f589a8e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97f589a8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Points on the Pareto frontier are colored red and baselines are marked with black stars. The horizontal line shows ASHRAE’s threshold (10%) for thermal comfort violation</a:t>
            </a:r>
            <a:endParaRPr dirty="0">
              <a:solidFill>
                <a:schemeClr val="dk1"/>
              </a:solidFill>
            </a:endParaRPr>
          </a:p>
        </p:txBody>
      </p:sp>
    </p:spTree>
    <p:extLst>
      <p:ext uri="{BB962C8B-B14F-4D97-AF65-F5344CB8AC3E}">
        <p14:creationId xmlns:p14="http://schemas.microsoft.com/office/powerpoint/2010/main" val="30892067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97f589a8e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97f589a8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Figures c and d show the whole-building energy use in heating seasons along with the thermal comfort violation rate when the RL agents incorporate building-level occupancy information and the zone-level occupancy information. It can be readily seen that better trade-offs can be achieved in the heating season when the control agents incorporate zone-level occupancy information. Specifically, BDQN, SAC, and PPO agents can save respectively 3.3%, 18%, and 14% more energy when they take into account zone-level occupancy information rather than building-level occupancy information. The zone-level occupancy information allows the control agents to meet thermal and visual comfort requirements by conditioning only a subset of zones that are occupied. This reduces the energy consumption in HVAC and lighting systems.</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altLang="zh-CN" dirty="0"/>
              <a:t>Another important observation is that the RL agents cannot always beat the rule-based baselines when they rely on building-level</a:t>
            </a:r>
            <a:r>
              <a:rPr lang="en-US" altLang="zh-CN" dirty="0">
                <a:solidFill>
                  <a:schemeClr val="dk1"/>
                </a:solidFill>
              </a:rPr>
              <a:t> </a:t>
            </a:r>
            <a:r>
              <a:rPr lang="en-US" altLang="zh-CN" dirty="0"/>
              <a:t>occupancy information.</a:t>
            </a:r>
            <a:endParaRPr lang="en-US" dirty="0">
              <a:solidFill>
                <a:schemeClr val="dk1"/>
              </a:solidFill>
            </a:endParaRPr>
          </a:p>
        </p:txBody>
      </p:sp>
    </p:spTree>
    <p:extLst>
      <p:ext uri="{BB962C8B-B14F-4D97-AF65-F5344CB8AC3E}">
        <p14:creationId xmlns:p14="http://schemas.microsoft.com/office/powerpoint/2010/main" val="30478832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97f589a8e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97f589a8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Figure 6 illustrates the total reward accumulated in each episode when RL agents control the SAT setpoint and 4 blind setpoints, and lights are auto-dimmed. The episode reward is averaged across 10 runs with different random seeds. The shaded region around the average episode reward depicts the 95% confidence interval. From this figure it is evident that BDQN converges to the highest reward, followed by SAC. Looking at the convergence speed, PPO, SAC, and BDQN agents converge at around 30, 100, and 200 episodes, respectively. SAC and BDQN agents show more stable performance (narrower confidence interval) compared to the PPO agent. They have better sample complexity and can effectively use experiences from previous episodes to update the policy. Unfortunately this means that their running time is higher than PPO and they use more memory. In particular, SAC and BDQN agents finish a run in 38 and 31 hours respectively on a server with Intel Xeon E5-2650 v4 (2.2GHz CPU) and NVIDIA Tesla P100 GPUs, and need around 8GB of memory. For PPO, on the other hand, it takes only 7 hours to run on the same server using 4GB of memory. While Figure 6 only shows the average reward per episode in the cooling season with zone-level occupancy information and a specific reward parameter setting (</a:t>
            </a:r>
            <a:r>
              <a:rPr lang="zh-CN" altLang="en-US" dirty="0"/>
              <a:t>𝜌𝐸 </a:t>
            </a:r>
            <a:r>
              <a:rPr lang="en-US" altLang="zh-CN" dirty="0"/>
              <a:t>= 1, </a:t>
            </a:r>
            <a:r>
              <a:rPr lang="zh-CN" altLang="en-US" dirty="0"/>
              <a:t>𝜌𝑇 </a:t>
            </a:r>
            <a:r>
              <a:rPr lang="en-US" altLang="zh-CN" dirty="0"/>
              <a:t>= 1 and </a:t>
            </a:r>
            <a:r>
              <a:rPr lang="zh-CN" altLang="en-US" dirty="0"/>
              <a:t>𝜌𝑉 </a:t>
            </a:r>
            <a:r>
              <a:rPr lang="en-US" altLang="zh-CN" dirty="0"/>
              <a:t>= 0.4), we witnessed similar convergence behavior for other reward parameter settings, months, and occupancy schedules.</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altLang="zh-CN" dirty="0"/>
              <a:t>We show here that SAC outperforms BDQN in the heating season (in all scenarios except one) with regard to energy savings. Considering thermal comfort, PPO is not able to satisfy the thermal comfort in the cooling season for most cases with average thermal comfort violation rate of 10.8%; SAC exceeds the threshold once and BDQN can always maintain the thermal violation rate under the threshold. Turning our attention to the effort needed to tune reward parameters, PPO is highly sensitive to these parameters, whereas BDQN and SAC are less sensitive to the reward parameters. Also, PPO converges remarkably faster than SAC, and SAC is slightly faster than BDQN. As the requirements might differ from case to case, there is no clear winner among these three RL agents. SAC and BDQN seem to offer more promising results if one can afford the one-time computation cost of training the agents.</a:t>
            </a:r>
            <a:endParaRPr dirty="0">
              <a:solidFill>
                <a:schemeClr val="dk1"/>
              </a:solidFill>
            </a:endParaRPr>
          </a:p>
        </p:txBody>
      </p:sp>
    </p:spTree>
    <p:extLst>
      <p:ext uri="{BB962C8B-B14F-4D97-AF65-F5344CB8AC3E}">
        <p14:creationId xmlns:p14="http://schemas.microsoft.com/office/powerpoint/2010/main" val="38321562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97f589a8e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97f589a8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So, let’s start with the motivation of this work. Energy has long been a topic in modern studies because we use energy everywhere, such as the electricity, and </a:t>
            </a:r>
            <a:r>
              <a:rPr lang="en-US" dirty="0">
                <a:solidFill>
                  <a:schemeClr val="dk1"/>
                </a:solidFill>
              </a:rPr>
              <a:t>petroleum. &lt;click&gt; We can conclude the energy consumption into four sectors, residential sector, commercial sector, industrial sector, and transportation sector.</a:t>
            </a:r>
            <a:r>
              <a:rPr lang="en-US" altLang="zh-CN" dirty="0">
                <a:solidFill>
                  <a:schemeClr val="dk1"/>
                </a:solidFill>
              </a:rPr>
              <a:t> &lt;click&gt; </a:t>
            </a:r>
            <a:r>
              <a:rPr lang="en" altLang="zh-CN" sz="1100" dirty="0">
                <a:latin typeface="Roboto"/>
                <a:ea typeface="Roboto"/>
                <a:cs typeface="Roboto"/>
                <a:sym typeface="Roboto"/>
              </a:rPr>
              <a:t>Commercial </a:t>
            </a:r>
            <a:r>
              <a:rPr lang="en" altLang="zh-CN" sz="1100" dirty="0">
                <a:solidFill>
                  <a:srgbClr val="595959"/>
                </a:solidFill>
                <a:latin typeface="Roboto"/>
                <a:ea typeface="Roboto"/>
                <a:cs typeface="Roboto"/>
                <a:sym typeface="Roboto"/>
              </a:rPr>
              <a:t>sector</a:t>
            </a:r>
            <a:r>
              <a:rPr lang="en" altLang="zh-CN" sz="1100" dirty="0">
                <a:latin typeface="Roboto"/>
                <a:ea typeface="Roboto"/>
                <a:cs typeface="Roboto"/>
                <a:sym typeface="Roboto"/>
              </a:rPr>
              <a:t> used 12.3% energy in the United States in 2019. </a:t>
            </a:r>
            <a:r>
              <a:rPr lang="en-US" altLang="zh-CN" dirty="0">
                <a:solidFill>
                  <a:schemeClr val="dk1"/>
                </a:solidFill>
              </a:rPr>
              <a:t>&lt;click&gt; </a:t>
            </a:r>
            <a:endParaRPr dirty="0">
              <a:solidFill>
                <a:schemeClr val="dk1"/>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97f589a8e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97f589a8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Figure 6 illustrates the total reward accumulated in each episode when RL agents control the SAT setpoint and 4 blind setpoints, and lights are auto-dimmed. The episode reward is averaged across 10 runs with different random seeds. The shaded region around the average episode reward depicts the 95% confidence interval. From this figure it is evident that BDQN converges to the highest reward, followed by SAC. Looking at the convergence speed, PPO, SAC, and BDQN agents converge at around 30, 100, and 200 episodes, respectively. SAC and BDQN agents show more stable performance (narrower confidence interval) compared to the PPO agent. They have better sample complexity and can effectively use experiences from previous episodes to update the policy. Unfortunately this means that their running time is higher than PPO and they use more memory. In particular, SAC and BDQN agents finish a run in 38 and 31 hours respectively on a server with Intel Xeon E5-2650 v4 (2.2GHz CPU) and NVIDIA Tesla P100 GPUs, and need around 8GB of memory. For PPO, on the other hand, it takes only 7 hours to run on the same server using 4GB of memory. While Figure 6 only shows the average reward per episode in the cooling season with zone-level occupancy information and a specific reward parameter setting (</a:t>
            </a:r>
            <a:r>
              <a:rPr lang="zh-CN" altLang="en-US" dirty="0"/>
              <a:t>𝜌𝐸 </a:t>
            </a:r>
            <a:r>
              <a:rPr lang="en-US" altLang="zh-CN" dirty="0"/>
              <a:t>= 1, </a:t>
            </a:r>
            <a:r>
              <a:rPr lang="zh-CN" altLang="en-US" dirty="0"/>
              <a:t>𝜌𝑇 </a:t>
            </a:r>
            <a:r>
              <a:rPr lang="en-US" altLang="zh-CN" dirty="0"/>
              <a:t>= 1 and </a:t>
            </a:r>
            <a:r>
              <a:rPr lang="zh-CN" altLang="en-US" dirty="0"/>
              <a:t>𝜌𝑉 </a:t>
            </a:r>
            <a:r>
              <a:rPr lang="en-US" altLang="zh-CN" dirty="0"/>
              <a:t>= 0.4), we witnessed similar convergence behavior for other reward parameter settings, months, and occupancy schedules.</a:t>
            </a:r>
          </a:p>
          <a:p>
            <a:pPr marL="0" lvl="0" indent="0" algn="l" rtl="0">
              <a:spcBef>
                <a:spcPts val="0"/>
              </a:spcBef>
              <a:spcAft>
                <a:spcPts val="0"/>
              </a:spcAft>
              <a:buNone/>
            </a:pPr>
            <a:endParaRPr lang="en-US" altLang="zh-CN" dirty="0">
              <a:solidFill>
                <a:schemeClr val="dk1"/>
              </a:solidFill>
            </a:endParaRPr>
          </a:p>
          <a:p>
            <a:pPr marL="0" lvl="0" indent="0" algn="l" rtl="0">
              <a:spcBef>
                <a:spcPts val="0"/>
              </a:spcBef>
              <a:spcAft>
                <a:spcPts val="0"/>
              </a:spcAft>
              <a:buNone/>
            </a:pPr>
            <a:r>
              <a:rPr lang="en-US" altLang="zh-CN" dirty="0"/>
              <a:t>We show here that SAC outperforms BDQN in the heating season (in all scenarios except one) with regard to energy savings. Considering thermal comfort, PPO is not able to satisfy the thermal comfort in the cooling season for most cases with average thermal comfort violation rate of 10.8%; SAC exceeds the threshold once and BDQN can always maintain the thermal violation rate under the threshold. Turning our attention to the effort needed to tune reward parameters, PPO is highly sensitive to these parameters, whereas BDQN and SAC are less sensitive to the reward parameters. Also, PPO converges remarkably faster than SAC, and SAC is slightly faster than BDQN. As the requirements might differ from case to case, there is no clear winner among these three RL agents. SAC and BDQN seem to offer more promising results if one can afford the one-time computation cost of training the agents.</a:t>
            </a:r>
            <a:endParaRPr lang="en-US" altLang="zh-CN" dirty="0">
              <a:solidFill>
                <a:schemeClr val="dk1"/>
              </a:solidFill>
            </a:endParaRPr>
          </a:p>
        </p:txBody>
      </p:sp>
    </p:spTree>
    <p:extLst>
      <p:ext uri="{BB962C8B-B14F-4D97-AF65-F5344CB8AC3E}">
        <p14:creationId xmlns:p14="http://schemas.microsoft.com/office/powerpoint/2010/main" val="24669992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97f589a8e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97f589a8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First thing first, what is the motivation of doing this co-simulation platform? Previous research has shown that people spend around 87% of their time in buildings, and buildings account for 39% of total energy use in the US. Since people spend such a tremendous amount of time in buildings, it is crucial to maximizing the indoor environment's human comfort. While in the meantime, as the energy use of buildings is massive nowadays, reduce the total energy use of buildings is essential. These two points are hard to reach at the same time. Therefore, an optimal solution is to design an occupant-centric HVAC control system, which adjusts the HVAC controls based on the occupant actions and presence, in order to save energy and maintain the human comfort at the same time. But, we need data to explore such a control policy. Collecting data from real buildings and evaluating control algorithms on these buildings are costly and time-consuming. We shouldn't wait for a year to collect yearly data and test the algorithm for another year. For this reason, we need to run experiments in a simulated environment to collect data and evaluate control algorithms.</a:t>
            </a:r>
            <a:endParaRPr>
              <a:solidFill>
                <a:schemeClr val="dk1"/>
              </a:solidFill>
            </a:endParaRPr>
          </a:p>
        </p:txBody>
      </p:sp>
    </p:spTree>
    <p:extLst>
      <p:ext uri="{BB962C8B-B14F-4D97-AF65-F5344CB8AC3E}">
        <p14:creationId xmlns:p14="http://schemas.microsoft.com/office/powerpoint/2010/main" val="10346975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97f589a8e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97f589a8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First thing first, what is the motivation of doing this co-simulation platform? Previous research has shown that people spend around 87% of their time in buildings, and buildings account for 39% of total energy use in the US. Since people spend such a tremendous amount of time in buildings, it is crucial to maximizing the indoor environment's human comfort. While in the meantime, as the energy use of buildings is massive nowadays, reduce the total energy use of buildings is essential. These two points are hard to reach at the same time. Therefore, an optimal solution is to design an occupant-centric HVAC control system, which adjusts the HVAC controls based on the occupant actions and presence, in order to save energy and maintain the human comfort at the same time. But, we need data to explore such a control policy. Collecting data from real buildings and evaluating control algorithms on these buildings are costly and time-consuming. We shouldn't wait for a year to collect yearly data and test the algorithm for another year. For this reason, we need to run experiments in a simulated environment to collect data and evaluate control algorithms.</a:t>
            </a:r>
            <a:endParaRPr>
              <a:solidFill>
                <a:schemeClr val="dk1"/>
              </a:solidFill>
            </a:endParaRPr>
          </a:p>
        </p:txBody>
      </p:sp>
    </p:spTree>
    <p:extLst>
      <p:ext uri="{BB962C8B-B14F-4D97-AF65-F5344CB8AC3E}">
        <p14:creationId xmlns:p14="http://schemas.microsoft.com/office/powerpoint/2010/main" val="15555599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97f589a8e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97f589a8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solidFill>
                  <a:schemeClr val="dk1"/>
                </a:solidFill>
              </a:rPr>
              <a:t>If we break down </a:t>
            </a:r>
            <a:r>
              <a:rPr lang="en-CA" altLang="zh-CN" dirty="0">
                <a:solidFill>
                  <a:schemeClr val="dk1"/>
                </a:solidFill>
              </a:rPr>
              <a:t>the </a:t>
            </a:r>
            <a:r>
              <a:rPr lang="en-US" altLang="zh-CN" dirty="0">
                <a:solidFill>
                  <a:schemeClr val="dk1"/>
                </a:solidFill>
              </a:rPr>
              <a:t>commercial buildings’ energy consumption by end use, Heating, Ventilation, and Air Conditioning system, or HVAC system and lighting system together consumes forty-point-six percent energy in US. &lt;click&gt; For even colder or hotter countries, this percentage will become even higher. For example, if we investigate Canada, a country with colder climate, HVAC and lighting system consumes 79.1% of total energy use in commercial buildings. Therefore, we need a solution to reduce the energy used by HVAC and lighting system while maintaining the thermal and visual comfort of the occupants.</a:t>
            </a:r>
          </a:p>
        </p:txBody>
      </p:sp>
    </p:spTree>
    <p:extLst>
      <p:ext uri="{BB962C8B-B14F-4D97-AF65-F5344CB8AC3E}">
        <p14:creationId xmlns:p14="http://schemas.microsoft.com/office/powerpoint/2010/main" val="20699194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97f589a8e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97f589a8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chemeClr val="dk1"/>
                </a:solidFill>
              </a:rPr>
              <a:t>To achieve this goal, </a:t>
            </a:r>
            <a:r>
              <a:rPr lang="en-US" altLang="zh-CN" dirty="0">
                <a:solidFill>
                  <a:schemeClr val="dk1"/>
                </a:solidFill>
              </a:rPr>
              <a:t>&lt;click&gt; </a:t>
            </a:r>
            <a:r>
              <a:rPr lang="en-CA" dirty="0">
                <a:solidFill>
                  <a:schemeClr val="dk1"/>
                </a:solidFill>
              </a:rPr>
              <a:t>we </a:t>
            </a:r>
            <a:r>
              <a:rPr lang="en-US" dirty="0">
                <a:solidFill>
                  <a:schemeClr val="dk1"/>
                </a:solidFill>
              </a:rPr>
              <a:t>jointly control the HVAC system supply air temperature and blind angle setpoints using model-free RL agents </a:t>
            </a:r>
            <a:r>
              <a:rPr lang="en-US" altLang="zh-CN" dirty="0">
                <a:solidFill>
                  <a:schemeClr val="dk1"/>
                </a:solidFill>
              </a:rPr>
              <a:t>&lt;click&gt; with and without rule-based auto dimming control of lights </a:t>
            </a:r>
            <a:r>
              <a:rPr lang="en-US" dirty="0">
                <a:solidFill>
                  <a:schemeClr val="dk1"/>
                </a:solidFill>
              </a:rPr>
              <a:t>in a 5-zone test building </a:t>
            </a:r>
            <a:r>
              <a:rPr lang="en-US" altLang="zh-CN" dirty="0">
                <a:solidFill>
                  <a:schemeClr val="dk1"/>
                </a:solidFill>
              </a:rPr>
              <a:t>&lt;click&gt; </a:t>
            </a:r>
            <a:r>
              <a:rPr lang="en-US" dirty="0">
                <a:solidFill>
                  <a:schemeClr val="dk1"/>
                </a:solidFill>
              </a:rPr>
              <a:t>in two seasons with two occupancy information.</a:t>
            </a:r>
          </a:p>
          <a:p>
            <a:pPr marL="0" lvl="0" indent="0" algn="l" rtl="0">
              <a:spcBef>
                <a:spcPts val="0"/>
              </a:spcBef>
              <a:spcAft>
                <a:spcPts val="0"/>
              </a:spcAft>
              <a:buNone/>
            </a:pPr>
            <a:endParaRPr dirty="0">
              <a:solidFill>
                <a:schemeClr val="dk1"/>
              </a:solidFill>
            </a:endParaRPr>
          </a:p>
        </p:txBody>
      </p:sp>
    </p:spTree>
    <p:extLst>
      <p:ext uri="{BB962C8B-B14F-4D97-AF65-F5344CB8AC3E}">
        <p14:creationId xmlns:p14="http://schemas.microsoft.com/office/powerpoint/2010/main" val="26881801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97f589a8e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97f589a8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Our results show that compared to baseline approaches, we can further save &lt;click&gt; 11% in Winter and 31.8% in summer when zone-level occupancy information is available</a:t>
            </a:r>
            <a:endParaRPr dirty="0">
              <a:solidFill>
                <a:schemeClr val="dk1"/>
              </a:solidFill>
            </a:endParaRPr>
          </a:p>
        </p:txBody>
      </p:sp>
    </p:spTree>
    <p:extLst>
      <p:ext uri="{BB962C8B-B14F-4D97-AF65-F5344CB8AC3E}">
        <p14:creationId xmlns:p14="http://schemas.microsoft.com/office/powerpoint/2010/main" val="22235121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97f589a8e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97f589a8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rPr>
              <a:t>Now, in the rest of this talk we will explain the study in detail. We start with the challenges of this work, and the gap in previous works. We then explain the RL problem formulation, control scenarios, baselines and agents. After that we discuss results of our experiments, and finally talk about the main takeaways of this talk and avenues for future work.</a:t>
            </a:r>
            <a:endParaRPr dirty="0">
              <a:solidFill>
                <a:schemeClr val="dk1"/>
              </a:solidFill>
            </a:endParaRPr>
          </a:p>
        </p:txBody>
      </p:sp>
    </p:spTree>
    <p:extLst>
      <p:ext uri="{BB962C8B-B14F-4D97-AF65-F5344CB8AC3E}">
        <p14:creationId xmlns:p14="http://schemas.microsoft.com/office/powerpoint/2010/main" val="2086297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97f589a8e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97f589a8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chemeClr val="dk1"/>
                </a:solidFill>
              </a:rPr>
              <a:t>First, let’s investigate why this work is non-trivial. In this work, &lt;click&gt; three subsystems can be controlled, which are the blinds, HVAC, and lights. The goal of controlling these subsystems is to </a:t>
            </a:r>
            <a:r>
              <a:rPr lang="en-CA" altLang="zh-CN" dirty="0">
                <a:solidFill>
                  <a:schemeClr val="dk1"/>
                </a:solidFill>
              </a:rPr>
              <a:t>&lt;click&gt; </a:t>
            </a:r>
            <a:r>
              <a:rPr lang="en-CA" dirty="0">
                <a:solidFill>
                  <a:schemeClr val="dk1"/>
                </a:solidFill>
              </a:rPr>
              <a:t>minimize the energy consumption, while maintaining the indoor temperature and brightness in a comfort range to fulfill the thermal comfort and visual comfort of occupants. But the interactions of these subsystems are complex. For example, </a:t>
            </a:r>
            <a:r>
              <a:rPr lang="en-CA" altLang="zh-CN" dirty="0">
                <a:solidFill>
                  <a:schemeClr val="dk1"/>
                </a:solidFill>
              </a:rPr>
              <a:t>&lt;click&gt; </a:t>
            </a:r>
            <a:r>
              <a:rPr lang="en-CA" dirty="0">
                <a:solidFill>
                  <a:schemeClr val="dk1"/>
                </a:solidFill>
              </a:rPr>
              <a:t>if we open the blinds, then the indoor temperature will goes up due to the solar radiation, and the indoor brightness will goes up as well as the natural lights comes in. These effects then makes other building systems to react. For example, in summer season, </a:t>
            </a:r>
            <a:r>
              <a:rPr lang="en-CA" altLang="zh-CN" dirty="0">
                <a:solidFill>
                  <a:schemeClr val="dk1"/>
                </a:solidFill>
              </a:rPr>
              <a:t>&lt;click&gt; </a:t>
            </a:r>
            <a:r>
              <a:rPr lang="en-CA" dirty="0">
                <a:solidFill>
                  <a:schemeClr val="dk1"/>
                </a:solidFill>
              </a:rPr>
              <a:t>the HVAC might need to do extra works to balance the solar radiation by cooling down the building. </a:t>
            </a:r>
            <a:r>
              <a:rPr lang="en-CA" altLang="zh-CN" dirty="0">
                <a:solidFill>
                  <a:schemeClr val="dk1"/>
                </a:solidFill>
              </a:rPr>
              <a:t>&lt;click&gt; </a:t>
            </a:r>
            <a:r>
              <a:rPr lang="en-CA" dirty="0">
                <a:solidFill>
                  <a:schemeClr val="dk1"/>
                </a:solidFill>
              </a:rPr>
              <a:t>For lighting system, since there are some natural lights, the artificial light can be dimmed to save energy</a:t>
            </a:r>
            <a:endParaRPr dirty="0">
              <a:solidFill>
                <a:schemeClr val="dk1"/>
              </a:solidFill>
            </a:endParaRPr>
          </a:p>
        </p:txBody>
      </p:sp>
    </p:spTree>
    <p:extLst>
      <p:ext uri="{BB962C8B-B14F-4D97-AF65-F5344CB8AC3E}">
        <p14:creationId xmlns:p14="http://schemas.microsoft.com/office/powerpoint/2010/main" val="1217433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97f589a8e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97f589a8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Therefore, it is not easy to optimize both objectives at the same time. This makes the joint control of the building non-trivial.</a:t>
            </a:r>
            <a:endParaRPr dirty="0">
              <a:solidFill>
                <a:schemeClr val="dk1"/>
              </a:solidFill>
            </a:endParaRPr>
          </a:p>
        </p:txBody>
      </p:sp>
    </p:spTree>
    <p:extLst>
      <p:ext uri="{BB962C8B-B14F-4D97-AF65-F5344CB8AC3E}">
        <p14:creationId xmlns:p14="http://schemas.microsoft.com/office/powerpoint/2010/main" val="29337027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97f589a8e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97f589a8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chemeClr val="dk1"/>
                </a:solidFill>
              </a:rPr>
              <a:t>There are lots of attempts to optimal building systems, but rule-based and model-based approach mainly focus on one system only, such as HVAC only, or lighting system only. This is due to the complexity of optimizing the joint control we just discussed previously. </a:t>
            </a:r>
            <a:endParaRPr dirty="0">
              <a:solidFill>
                <a:schemeClr val="dk1"/>
              </a:solidFill>
            </a:endParaRPr>
          </a:p>
        </p:txBody>
      </p:sp>
    </p:spTree>
    <p:extLst>
      <p:ext uri="{BB962C8B-B14F-4D97-AF65-F5344CB8AC3E}">
        <p14:creationId xmlns:p14="http://schemas.microsoft.com/office/powerpoint/2010/main" val="22518576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Autofit/>
          </a:bodyPr>
          <a:lstStyle>
            <a:lvl1pPr lvl="0" algn="l" rtl="0">
              <a:lnSpc>
                <a:spcPct val="90000"/>
              </a:lnSpc>
              <a:spcBef>
                <a:spcPts val="0"/>
              </a:spcBef>
              <a:spcAft>
                <a:spcPts val="0"/>
              </a:spcAft>
              <a:buClr>
                <a:schemeClr val="dk1"/>
              </a:buClr>
              <a:buSzPts val="1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13"/>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1600"/>
              </a:spcBef>
              <a:spcAft>
                <a:spcPts val="0"/>
              </a:spcAft>
              <a:buClr>
                <a:schemeClr val="dk1"/>
              </a:buClr>
              <a:buSzPts val="1400"/>
              <a:buChar char="○"/>
              <a:defRPr/>
            </a:lvl2pPr>
            <a:lvl3pPr marL="1371600" lvl="2" indent="-317500" algn="l" rtl="0">
              <a:lnSpc>
                <a:spcPct val="90000"/>
              </a:lnSpc>
              <a:spcBef>
                <a:spcPts val="1600"/>
              </a:spcBef>
              <a:spcAft>
                <a:spcPts val="0"/>
              </a:spcAft>
              <a:buClr>
                <a:schemeClr val="dk1"/>
              </a:buClr>
              <a:buSzPts val="1400"/>
              <a:buChar char="■"/>
              <a:defRPr/>
            </a:lvl3pPr>
            <a:lvl4pPr marL="1828800" lvl="3" indent="-317500" algn="l" rtl="0">
              <a:lnSpc>
                <a:spcPct val="90000"/>
              </a:lnSpc>
              <a:spcBef>
                <a:spcPts val="1600"/>
              </a:spcBef>
              <a:spcAft>
                <a:spcPts val="0"/>
              </a:spcAft>
              <a:buClr>
                <a:schemeClr val="dk1"/>
              </a:buClr>
              <a:buSzPts val="1400"/>
              <a:buChar char="●"/>
              <a:defRPr/>
            </a:lvl4pPr>
            <a:lvl5pPr marL="2286000" lvl="4" indent="-317500" algn="l" rtl="0">
              <a:lnSpc>
                <a:spcPct val="90000"/>
              </a:lnSpc>
              <a:spcBef>
                <a:spcPts val="1600"/>
              </a:spcBef>
              <a:spcAft>
                <a:spcPts val="0"/>
              </a:spcAft>
              <a:buClr>
                <a:schemeClr val="dk1"/>
              </a:buClr>
              <a:buSzPts val="1400"/>
              <a:buChar char="○"/>
              <a:defRPr/>
            </a:lvl5pPr>
            <a:lvl6pPr marL="2743200" lvl="5" indent="-317500" algn="l" rtl="0">
              <a:lnSpc>
                <a:spcPct val="90000"/>
              </a:lnSpc>
              <a:spcBef>
                <a:spcPts val="1600"/>
              </a:spcBef>
              <a:spcAft>
                <a:spcPts val="0"/>
              </a:spcAft>
              <a:buClr>
                <a:schemeClr val="dk1"/>
              </a:buClr>
              <a:buSzPts val="1400"/>
              <a:buChar char="■"/>
              <a:defRPr/>
            </a:lvl6pPr>
            <a:lvl7pPr marL="3200400" lvl="6" indent="-317500" algn="l" rtl="0">
              <a:lnSpc>
                <a:spcPct val="90000"/>
              </a:lnSpc>
              <a:spcBef>
                <a:spcPts val="1600"/>
              </a:spcBef>
              <a:spcAft>
                <a:spcPts val="0"/>
              </a:spcAft>
              <a:buClr>
                <a:schemeClr val="dk1"/>
              </a:buClr>
              <a:buSzPts val="1400"/>
              <a:buChar char="●"/>
              <a:defRPr/>
            </a:lvl7pPr>
            <a:lvl8pPr marL="3657600" lvl="7" indent="-317500" algn="l" rtl="0">
              <a:lnSpc>
                <a:spcPct val="90000"/>
              </a:lnSpc>
              <a:spcBef>
                <a:spcPts val="1600"/>
              </a:spcBef>
              <a:spcAft>
                <a:spcPts val="0"/>
              </a:spcAft>
              <a:buClr>
                <a:schemeClr val="dk1"/>
              </a:buClr>
              <a:buSzPts val="1400"/>
              <a:buChar char="○"/>
              <a:defRPr/>
            </a:lvl8pPr>
            <a:lvl9pPr marL="4114800" lvl="8" indent="-317500" algn="l" rtl="0">
              <a:lnSpc>
                <a:spcPct val="90000"/>
              </a:lnSpc>
              <a:spcBef>
                <a:spcPts val="1600"/>
              </a:spcBef>
              <a:spcAft>
                <a:spcPts val="1600"/>
              </a:spcAft>
              <a:buClr>
                <a:schemeClr val="dk1"/>
              </a:buClr>
              <a:buSzPts val="1400"/>
              <a:buChar char="■"/>
              <a:defRPr/>
            </a:lvl9pPr>
          </a:lstStyle>
          <a:p>
            <a:endParaRPr/>
          </a:p>
        </p:txBody>
      </p:sp>
      <p:sp>
        <p:nvSpPr>
          <p:cNvPr id="53" name="Google Shape;53;p13"/>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54" name="Google Shape;54;p13"/>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55" name="Google Shape;55;p13"/>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dirty="0"/>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Roboto" panose="02000000000000000000" pitchFamily="2" charset="0"/>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fld id="{00000000-1234-1234-1234-123412341234}" type="slidenum">
              <a:rPr lang="en" smtClean="0">
                <a:ea typeface="Roboto" panose="02000000000000000000" pitchFamily="2" charset="0"/>
              </a:rPr>
              <a:pPr/>
              <a:t>‹#›</a:t>
            </a:fld>
            <a:endParaRPr lang="en">
              <a:ea typeface="Roboto" panose="02000000000000000000" pitchFamily="2" charset="0"/>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387F4C"/>
          </a:solidFill>
          <a:latin typeface="Roboto" panose="02000000000000000000" pitchFamily="2" charset="0"/>
          <a:ea typeface="Roboto" panose="02000000000000000000" pitchFamily="2"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404545"/>
          </a:solidFill>
          <a:latin typeface="Roboto" panose="02000000000000000000" pitchFamily="2" charset="0"/>
          <a:ea typeface="Roboto" panose="02000000000000000000" pitchFamily="2"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32.png"/></Relationships>
</file>

<file path=ppt/slides/_rels/slide1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37.png"/></Relationships>
</file>

<file path=ppt/slides/_rels/slide1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38.png"/></Relationships>
</file>

<file path=ppt/slides/_rels/slide1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40.png"/></Relationships>
</file>

<file path=ppt/slides/_rels/slide2.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6.svg"/><Relationship Id="rId5" Type="http://schemas.openxmlformats.org/officeDocument/2006/relationships/image" Target="../media/image5.png"/><Relationship Id="rId10" Type="http://schemas.openxmlformats.org/officeDocument/2006/relationships/image" Target="../media/image10.svg"/><Relationship Id="rId4" Type="http://schemas.openxmlformats.org/officeDocument/2006/relationships/image" Target="../media/image4.svg"/><Relationship Id="rId9"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42.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14.svg"/><Relationship Id="rId13" Type="http://schemas.openxmlformats.org/officeDocument/2006/relationships/image" Target="../media/image19.png"/><Relationship Id="rId3" Type="http://schemas.openxmlformats.org/officeDocument/2006/relationships/image" Target="../media/image7.png"/><Relationship Id="rId7" Type="http://schemas.openxmlformats.org/officeDocument/2006/relationships/image" Target="../media/image13.png"/><Relationship Id="rId12" Type="http://schemas.openxmlformats.org/officeDocument/2006/relationships/image" Target="../media/image18.sv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12.sv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svg"/><Relationship Id="rId4" Type="http://schemas.openxmlformats.org/officeDocument/2006/relationships/image" Target="../media/image8.svg"/><Relationship Id="rId9" Type="http://schemas.openxmlformats.org/officeDocument/2006/relationships/image" Target="../media/image15.png"/><Relationship Id="rId14" Type="http://schemas.openxmlformats.org/officeDocument/2006/relationships/image" Target="../media/image20.svg"/></Relationships>
</file>

<file path=ppt/slides/_rels/slide4.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18" Type="http://schemas.openxmlformats.org/officeDocument/2006/relationships/tags" Target="../tags/tag18.xml"/><Relationship Id="rId26" Type="http://schemas.openxmlformats.org/officeDocument/2006/relationships/image" Target="../media/image21.png"/><Relationship Id="rId3" Type="http://schemas.openxmlformats.org/officeDocument/2006/relationships/tags" Target="../tags/tag3.xml"/><Relationship Id="rId21" Type="http://schemas.openxmlformats.org/officeDocument/2006/relationships/tags" Target="../tags/tag21.xml"/><Relationship Id="rId34" Type="http://schemas.openxmlformats.org/officeDocument/2006/relationships/image" Target="../media/image29.png"/><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tags" Target="../tags/tag17.xml"/><Relationship Id="rId25" Type="http://schemas.openxmlformats.org/officeDocument/2006/relationships/image" Target="../media/image8.svg"/><Relationship Id="rId33" Type="http://schemas.openxmlformats.org/officeDocument/2006/relationships/image" Target="../media/image28.svg"/><Relationship Id="rId2" Type="http://schemas.openxmlformats.org/officeDocument/2006/relationships/tags" Target="../tags/tag2.xml"/><Relationship Id="rId16" Type="http://schemas.openxmlformats.org/officeDocument/2006/relationships/tags" Target="../tags/tag16.xml"/><Relationship Id="rId20" Type="http://schemas.openxmlformats.org/officeDocument/2006/relationships/tags" Target="../tags/tag20.xml"/><Relationship Id="rId29" Type="http://schemas.openxmlformats.org/officeDocument/2006/relationships/image" Target="../media/image24.svg"/><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24" Type="http://schemas.openxmlformats.org/officeDocument/2006/relationships/image" Target="../media/image7.png"/><Relationship Id="rId32" Type="http://schemas.openxmlformats.org/officeDocument/2006/relationships/image" Target="../media/image27.png"/><Relationship Id="rId5" Type="http://schemas.openxmlformats.org/officeDocument/2006/relationships/tags" Target="../tags/tag5.xml"/><Relationship Id="rId15" Type="http://schemas.openxmlformats.org/officeDocument/2006/relationships/tags" Target="../tags/tag15.xml"/><Relationship Id="rId23" Type="http://schemas.openxmlformats.org/officeDocument/2006/relationships/notesSlide" Target="../notesSlides/notesSlide4.xml"/><Relationship Id="rId28" Type="http://schemas.openxmlformats.org/officeDocument/2006/relationships/image" Target="../media/image23.png"/><Relationship Id="rId10" Type="http://schemas.openxmlformats.org/officeDocument/2006/relationships/tags" Target="../tags/tag10.xml"/><Relationship Id="rId19" Type="http://schemas.openxmlformats.org/officeDocument/2006/relationships/tags" Target="../tags/tag19.xml"/><Relationship Id="rId31" Type="http://schemas.openxmlformats.org/officeDocument/2006/relationships/image" Target="../media/image26.svg"/><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 Id="rId22" Type="http://schemas.openxmlformats.org/officeDocument/2006/relationships/slideLayout" Target="../slideLayouts/slideLayout3.xml"/><Relationship Id="rId27" Type="http://schemas.openxmlformats.org/officeDocument/2006/relationships/image" Target="../media/image22.svg"/><Relationship Id="rId30" Type="http://schemas.openxmlformats.org/officeDocument/2006/relationships/image" Target="../media/image25.png"/><Relationship Id="rId35" Type="http://schemas.openxmlformats.org/officeDocument/2006/relationships/image" Target="../media/image30.svg"/></Relationships>
</file>

<file path=ppt/slides/_rels/slide5.xml.rels><?xml version="1.0" encoding="UTF-8" standalone="yes"?>
<Relationships xmlns="http://schemas.openxmlformats.org/package/2006/relationships"><Relationship Id="rId8" Type="http://schemas.openxmlformats.org/officeDocument/2006/relationships/tags" Target="../tags/tag29.xml"/><Relationship Id="rId13" Type="http://schemas.openxmlformats.org/officeDocument/2006/relationships/tags" Target="../tags/tag34.xml"/><Relationship Id="rId18" Type="http://schemas.openxmlformats.org/officeDocument/2006/relationships/tags" Target="../tags/tag39.xml"/><Relationship Id="rId26" Type="http://schemas.openxmlformats.org/officeDocument/2006/relationships/tags" Target="../tags/tag47.xml"/><Relationship Id="rId39" Type="http://schemas.openxmlformats.org/officeDocument/2006/relationships/image" Target="../media/image27.png"/><Relationship Id="rId3" Type="http://schemas.openxmlformats.org/officeDocument/2006/relationships/tags" Target="../tags/tag24.xml"/><Relationship Id="rId21" Type="http://schemas.openxmlformats.org/officeDocument/2006/relationships/tags" Target="../tags/tag42.xml"/><Relationship Id="rId34" Type="http://schemas.openxmlformats.org/officeDocument/2006/relationships/notesSlide" Target="../notesSlides/notesSlide5.xml"/><Relationship Id="rId42" Type="http://schemas.openxmlformats.org/officeDocument/2006/relationships/image" Target="../media/image30.svg"/><Relationship Id="rId7" Type="http://schemas.openxmlformats.org/officeDocument/2006/relationships/tags" Target="../tags/tag28.xml"/><Relationship Id="rId12" Type="http://schemas.openxmlformats.org/officeDocument/2006/relationships/tags" Target="../tags/tag33.xml"/><Relationship Id="rId17" Type="http://schemas.openxmlformats.org/officeDocument/2006/relationships/tags" Target="../tags/tag38.xml"/><Relationship Id="rId25" Type="http://schemas.openxmlformats.org/officeDocument/2006/relationships/tags" Target="../tags/tag46.xml"/><Relationship Id="rId33" Type="http://schemas.openxmlformats.org/officeDocument/2006/relationships/slideLayout" Target="../slideLayouts/slideLayout3.xml"/><Relationship Id="rId38" Type="http://schemas.openxmlformats.org/officeDocument/2006/relationships/image" Target="../media/image22.svg"/><Relationship Id="rId2" Type="http://schemas.openxmlformats.org/officeDocument/2006/relationships/tags" Target="../tags/tag23.xml"/><Relationship Id="rId16" Type="http://schemas.openxmlformats.org/officeDocument/2006/relationships/tags" Target="../tags/tag37.xml"/><Relationship Id="rId20" Type="http://schemas.openxmlformats.org/officeDocument/2006/relationships/tags" Target="../tags/tag41.xml"/><Relationship Id="rId29" Type="http://schemas.openxmlformats.org/officeDocument/2006/relationships/tags" Target="../tags/tag50.xml"/><Relationship Id="rId41" Type="http://schemas.openxmlformats.org/officeDocument/2006/relationships/image" Target="../media/image29.png"/><Relationship Id="rId1" Type="http://schemas.openxmlformats.org/officeDocument/2006/relationships/tags" Target="../tags/tag22.xml"/><Relationship Id="rId6" Type="http://schemas.openxmlformats.org/officeDocument/2006/relationships/tags" Target="../tags/tag27.xml"/><Relationship Id="rId11" Type="http://schemas.openxmlformats.org/officeDocument/2006/relationships/tags" Target="../tags/tag32.xml"/><Relationship Id="rId24" Type="http://schemas.openxmlformats.org/officeDocument/2006/relationships/tags" Target="../tags/tag45.xml"/><Relationship Id="rId32" Type="http://schemas.openxmlformats.org/officeDocument/2006/relationships/tags" Target="../tags/tag53.xml"/><Relationship Id="rId37" Type="http://schemas.openxmlformats.org/officeDocument/2006/relationships/image" Target="../media/image21.png"/><Relationship Id="rId40" Type="http://schemas.openxmlformats.org/officeDocument/2006/relationships/image" Target="../media/image28.svg"/><Relationship Id="rId5" Type="http://schemas.openxmlformats.org/officeDocument/2006/relationships/tags" Target="../tags/tag26.xml"/><Relationship Id="rId15" Type="http://schemas.openxmlformats.org/officeDocument/2006/relationships/tags" Target="../tags/tag36.xml"/><Relationship Id="rId23" Type="http://schemas.openxmlformats.org/officeDocument/2006/relationships/tags" Target="../tags/tag44.xml"/><Relationship Id="rId28" Type="http://schemas.openxmlformats.org/officeDocument/2006/relationships/tags" Target="../tags/tag49.xml"/><Relationship Id="rId36" Type="http://schemas.openxmlformats.org/officeDocument/2006/relationships/image" Target="../media/image26.svg"/><Relationship Id="rId10" Type="http://schemas.openxmlformats.org/officeDocument/2006/relationships/tags" Target="../tags/tag31.xml"/><Relationship Id="rId19" Type="http://schemas.openxmlformats.org/officeDocument/2006/relationships/tags" Target="../tags/tag40.xml"/><Relationship Id="rId31" Type="http://schemas.openxmlformats.org/officeDocument/2006/relationships/tags" Target="../tags/tag52.xml"/><Relationship Id="rId44" Type="http://schemas.openxmlformats.org/officeDocument/2006/relationships/image" Target="../media/image24.svg"/><Relationship Id="rId4" Type="http://schemas.openxmlformats.org/officeDocument/2006/relationships/tags" Target="../tags/tag25.xml"/><Relationship Id="rId9" Type="http://schemas.openxmlformats.org/officeDocument/2006/relationships/tags" Target="../tags/tag30.xml"/><Relationship Id="rId14" Type="http://schemas.openxmlformats.org/officeDocument/2006/relationships/tags" Target="../tags/tag35.xml"/><Relationship Id="rId22" Type="http://schemas.openxmlformats.org/officeDocument/2006/relationships/tags" Target="../tags/tag43.xml"/><Relationship Id="rId27" Type="http://schemas.openxmlformats.org/officeDocument/2006/relationships/tags" Target="../tags/tag48.xml"/><Relationship Id="rId30" Type="http://schemas.openxmlformats.org/officeDocument/2006/relationships/tags" Target="../tags/tag51.xml"/><Relationship Id="rId35" Type="http://schemas.openxmlformats.org/officeDocument/2006/relationships/image" Target="../media/image25.png"/><Relationship Id="rId43" Type="http://schemas.openxmlformats.org/officeDocument/2006/relationships/image" Target="../media/image2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tags" Target="../tags/tag61.xml"/><Relationship Id="rId13" Type="http://schemas.openxmlformats.org/officeDocument/2006/relationships/image" Target="../media/image22.svg"/><Relationship Id="rId3" Type="http://schemas.openxmlformats.org/officeDocument/2006/relationships/tags" Target="../tags/tag56.xml"/><Relationship Id="rId7" Type="http://schemas.openxmlformats.org/officeDocument/2006/relationships/tags" Target="../tags/tag60.xml"/><Relationship Id="rId12" Type="http://schemas.openxmlformats.org/officeDocument/2006/relationships/image" Target="../media/image21.png"/><Relationship Id="rId2" Type="http://schemas.openxmlformats.org/officeDocument/2006/relationships/tags" Target="../tags/tag55.xml"/><Relationship Id="rId1" Type="http://schemas.openxmlformats.org/officeDocument/2006/relationships/tags" Target="../tags/tag54.xml"/><Relationship Id="rId6" Type="http://schemas.openxmlformats.org/officeDocument/2006/relationships/tags" Target="../tags/tag59.xml"/><Relationship Id="rId11" Type="http://schemas.openxmlformats.org/officeDocument/2006/relationships/notesSlide" Target="../notesSlides/notesSlide7.xml"/><Relationship Id="rId5" Type="http://schemas.openxmlformats.org/officeDocument/2006/relationships/tags" Target="../tags/tag58.xml"/><Relationship Id="rId10" Type="http://schemas.openxmlformats.org/officeDocument/2006/relationships/slideLayout" Target="../slideLayouts/slideLayout3.xml"/><Relationship Id="rId4" Type="http://schemas.openxmlformats.org/officeDocument/2006/relationships/tags" Target="../tags/tag57.xml"/><Relationship Id="rId9" Type="http://schemas.openxmlformats.org/officeDocument/2006/relationships/tags" Target="../tags/tag62.xml"/></Relationships>
</file>

<file path=ppt/slides/_rels/slide8.xml.rels><?xml version="1.0" encoding="UTF-8" standalone="yes"?>
<Relationships xmlns="http://schemas.openxmlformats.org/package/2006/relationships"><Relationship Id="rId8" Type="http://schemas.openxmlformats.org/officeDocument/2006/relationships/tags" Target="../tags/tag70.xml"/><Relationship Id="rId13" Type="http://schemas.openxmlformats.org/officeDocument/2006/relationships/image" Target="../media/image22.svg"/><Relationship Id="rId3" Type="http://schemas.openxmlformats.org/officeDocument/2006/relationships/tags" Target="../tags/tag65.xml"/><Relationship Id="rId7" Type="http://schemas.openxmlformats.org/officeDocument/2006/relationships/tags" Target="../tags/tag69.xml"/><Relationship Id="rId12" Type="http://schemas.openxmlformats.org/officeDocument/2006/relationships/image" Target="../media/image21.png"/><Relationship Id="rId2" Type="http://schemas.openxmlformats.org/officeDocument/2006/relationships/tags" Target="../tags/tag64.xml"/><Relationship Id="rId1" Type="http://schemas.openxmlformats.org/officeDocument/2006/relationships/tags" Target="../tags/tag63.xml"/><Relationship Id="rId6" Type="http://schemas.openxmlformats.org/officeDocument/2006/relationships/tags" Target="../tags/tag68.xml"/><Relationship Id="rId11" Type="http://schemas.openxmlformats.org/officeDocument/2006/relationships/notesSlide" Target="../notesSlides/notesSlide8.xml"/><Relationship Id="rId5" Type="http://schemas.openxmlformats.org/officeDocument/2006/relationships/tags" Target="../tags/tag67.xml"/><Relationship Id="rId10" Type="http://schemas.openxmlformats.org/officeDocument/2006/relationships/slideLayout" Target="../slideLayouts/slideLayout3.xml"/><Relationship Id="rId4" Type="http://schemas.openxmlformats.org/officeDocument/2006/relationships/tags" Target="../tags/tag66.xml"/><Relationship Id="rId9" Type="http://schemas.openxmlformats.org/officeDocument/2006/relationships/tags" Target="../tags/tag7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subTitle" idx="1"/>
          </p:nvPr>
        </p:nvSpPr>
        <p:spPr>
          <a:xfrm>
            <a:off x="311700" y="2790266"/>
            <a:ext cx="8520600" cy="147996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solidFill>
                  <a:srgbClr val="404545"/>
                </a:solidFill>
                <a:latin typeface="Roboto"/>
                <a:ea typeface="Roboto"/>
                <a:cs typeface="Roboto"/>
                <a:sym typeface="Roboto"/>
              </a:rPr>
              <a:t>Tianyu Zhang</a:t>
            </a:r>
            <a:r>
              <a:rPr lang="en" sz="1600" baseline="30000" dirty="0">
                <a:solidFill>
                  <a:srgbClr val="404545"/>
                </a:solidFill>
                <a:latin typeface="Roboto"/>
                <a:ea typeface="Roboto"/>
                <a:cs typeface="Roboto"/>
                <a:sym typeface="Roboto"/>
              </a:rPr>
              <a:t>1</a:t>
            </a:r>
            <a:r>
              <a:rPr lang="en" sz="1600" dirty="0">
                <a:solidFill>
                  <a:srgbClr val="404545"/>
                </a:solidFill>
                <a:latin typeface="Roboto"/>
                <a:ea typeface="Roboto"/>
                <a:cs typeface="Roboto"/>
                <a:sym typeface="Roboto"/>
              </a:rPr>
              <a:t>, Gaby Baasch</a:t>
            </a:r>
            <a:r>
              <a:rPr lang="en" sz="1600" baseline="30000" dirty="0">
                <a:solidFill>
                  <a:srgbClr val="404545"/>
                </a:solidFill>
                <a:latin typeface="Roboto"/>
                <a:ea typeface="Roboto"/>
                <a:cs typeface="Roboto"/>
                <a:sym typeface="Roboto"/>
              </a:rPr>
              <a:t>2</a:t>
            </a:r>
            <a:r>
              <a:rPr lang="en" sz="1600" dirty="0">
                <a:solidFill>
                  <a:srgbClr val="404545"/>
                </a:solidFill>
                <a:latin typeface="Roboto"/>
                <a:ea typeface="Roboto"/>
                <a:cs typeface="Roboto"/>
                <a:sym typeface="Roboto"/>
              </a:rPr>
              <a:t>, Omid Ardakanian</a:t>
            </a:r>
            <a:r>
              <a:rPr lang="en" sz="1600" baseline="30000" dirty="0">
                <a:solidFill>
                  <a:srgbClr val="404545"/>
                </a:solidFill>
                <a:latin typeface="Roboto"/>
                <a:ea typeface="Roboto"/>
                <a:cs typeface="Roboto"/>
                <a:sym typeface="Roboto"/>
              </a:rPr>
              <a:t>1</a:t>
            </a:r>
            <a:r>
              <a:rPr lang="en" sz="1600" dirty="0">
                <a:solidFill>
                  <a:srgbClr val="404545"/>
                </a:solidFill>
                <a:latin typeface="Roboto"/>
                <a:ea typeface="Roboto"/>
                <a:cs typeface="Roboto"/>
                <a:sym typeface="Roboto"/>
              </a:rPr>
              <a:t>, Ralph Evins</a:t>
            </a:r>
            <a:r>
              <a:rPr lang="en" sz="1600" baseline="30000" dirty="0">
                <a:solidFill>
                  <a:srgbClr val="404545"/>
                </a:solidFill>
                <a:latin typeface="Roboto"/>
                <a:ea typeface="Roboto"/>
                <a:cs typeface="Roboto"/>
                <a:sym typeface="Roboto"/>
              </a:rPr>
              <a:t>2</a:t>
            </a:r>
            <a:endParaRPr sz="1600" dirty="0">
              <a:solidFill>
                <a:srgbClr val="404545"/>
              </a:solidFill>
              <a:latin typeface="Roboto"/>
              <a:ea typeface="Roboto"/>
              <a:cs typeface="Roboto"/>
              <a:sym typeface="Roboto"/>
            </a:endParaRPr>
          </a:p>
          <a:p>
            <a:pPr marL="0" lvl="0" indent="0" algn="ctr" rtl="0">
              <a:spcBef>
                <a:spcPts val="0"/>
              </a:spcBef>
              <a:spcAft>
                <a:spcPts val="0"/>
              </a:spcAft>
              <a:buNone/>
            </a:pPr>
            <a:endParaRPr sz="1600" dirty="0">
              <a:solidFill>
                <a:srgbClr val="404545"/>
              </a:solidFill>
              <a:latin typeface="Roboto"/>
              <a:ea typeface="Roboto"/>
              <a:cs typeface="Roboto"/>
              <a:sym typeface="Roboto"/>
            </a:endParaRPr>
          </a:p>
          <a:p>
            <a:pPr marL="0" lvl="0" indent="0" algn="ctr" rtl="0">
              <a:spcBef>
                <a:spcPts val="0"/>
              </a:spcBef>
              <a:spcAft>
                <a:spcPts val="0"/>
              </a:spcAft>
              <a:buNone/>
            </a:pPr>
            <a:endParaRPr sz="1600" dirty="0">
              <a:solidFill>
                <a:srgbClr val="404545"/>
              </a:solidFill>
              <a:latin typeface="Roboto"/>
              <a:ea typeface="Roboto"/>
              <a:cs typeface="Roboto"/>
              <a:sym typeface="Roboto"/>
            </a:endParaRPr>
          </a:p>
          <a:p>
            <a:pPr marL="0" lvl="0" indent="0" algn="ctr" rtl="0">
              <a:spcBef>
                <a:spcPts val="0"/>
              </a:spcBef>
              <a:spcAft>
                <a:spcPts val="0"/>
              </a:spcAft>
              <a:buNone/>
            </a:pPr>
            <a:br>
              <a:rPr lang="en" sz="1600" dirty="0">
                <a:solidFill>
                  <a:srgbClr val="404545"/>
                </a:solidFill>
                <a:latin typeface="Roboto"/>
                <a:ea typeface="Roboto"/>
                <a:cs typeface="Roboto"/>
                <a:sym typeface="Roboto"/>
              </a:rPr>
            </a:br>
            <a:endParaRPr lang="en" sz="1600" dirty="0">
              <a:solidFill>
                <a:srgbClr val="404545"/>
              </a:solidFill>
              <a:latin typeface="Roboto"/>
              <a:ea typeface="Roboto"/>
              <a:cs typeface="Roboto"/>
              <a:sym typeface="Roboto"/>
            </a:endParaRPr>
          </a:p>
          <a:p>
            <a:pPr marL="0" lvl="0" indent="0" algn="ctr" rtl="0">
              <a:spcBef>
                <a:spcPts val="0"/>
              </a:spcBef>
              <a:spcAft>
                <a:spcPts val="0"/>
              </a:spcAft>
              <a:buNone/>
            </a:pPr>
            <a:br>
              <a:rPr lang="en" sz="1600" dirty="0">
                <a:solidFill>
                  <a:srgbClr val="404545"/>
                </a:solidFill>
                <a:latin typeface="Roboto"/>
                <a:ea typeface="Roboto"/>
                <a:cs typeface="Roboto"/>
                <a:sym typeface="Roboto"/>
              </a:rPr>
            </a:br>
            <a:r>
              <a:rPr lang="en" sz="1600" dirty="0">
                <a:solidFill>
                  <a:srgbClr val="404545"/>
                </a:solidFill>
                <a:latin typeface="Roboto"/>
                <a:ea typeface="Roboto"/>
                <a:cs typeface="Roboto"/>
                <a:sym typeface="Roboto"/>
              </a:rPr>
              <a:t>February 2021</a:t>
            </a:r>
            <a:endParaRPr sz="1600" dirty="0">
              <a:solidFill>
                <a:srgbClr val="404545"/>
              </a:solidFill>
              <a:latin typeface="Roboto"/>
              <a:ea typeface="Roboto"/>
              <a:cs typeface="Roboto"/>
              <a:sym typeface="Roboto"/>
            </a:endParaRPr>
          </a:p>
        </p:txBody>
      </p:sp>
      <p:sp>
        <p:nvSpPr>
          <p:cNvPr id="61" name="Google Shape;61;p14"/>
          <p:cNvSpPr txBox="1">
            <a:spLocks noGrp="1"/>
          </p:cNvSpPr>
          <p:nvPr>
            <p:ph type="ctrTitle"/>
          </p:nvPr>
        </p:nvSpPr>
        <p:spPr>
          <a:xfrm>
            <a:off x="311708" y="683066"/>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b="1" dirty="0">
                <a:solidFill>
                  <a:srgbClr val="387F4C"/>
                </a:solidFill>
                <a:latin typeface="Roboto"/>
                <a:ea typeface="Roboto"/>
                <a:cs typeface="Roboto"/>
                <a:sym typeface="Roboto"/>
              </a:rPr>
              <a:t>On the Joint Control of Multiple Building Systems with Reinforcement Learning</a:t>
            </a:r>
            <a:endParaRPr sz="3000" b="1" dirty="0">
              <a:solidFill>
                <a:srgbClr val="387F4C"/>
              </a:solidFill>
              <a:latin typeface="Roboto"/>
              <a:ea typeface="Roboto"/>
              <a:cs typeface="Roboto"/>
              <a:sym typeface="Roboto"/>
            </a:endParaRPr>
          </a:p>
        </p:txBody>
      </p:sp>
      <p:sp>
        <p:nvSpPr>
          <p:cNvPr id="62" name="Google Shape;62;p14"/>
          <p:cNvSpPr/>
          <p:nvPr/>
        </p:nvSpPr>
        <p:spPr>
          <a:xfrm>
            <a:off x="1829575" y="3341875"/>
            <a:ext cx="2541900" cy="731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3" name="Google Shape;63;p14"/>
          <p:cNvPicPr preferRelativeResize="0"/>
          <p:nvPr/>
        </p:nvPicPr>
        <p:blipFill>
          <a:blip r:embed="rId3">
            <a:alphaModFix/>
          </a:blip>
          <a:stretch>
            <a:fillRect/>
          </a:stretch>
        </p:blipFill>
        <p:spPr>
          <a:xfrm>
            <a:off x="1957525" y="3440320"/>
            <a:ext cx="2286000" cy="534496"/>
          </a:xfrm>
          <a:prstGeom prst="rect">
            <a:avLst/>
          </a:prstGeom>
          <a:noFill/>
          <a:ln>
            <a:noFill/>
          </a:ln>
        </p:spPr>
      </p:pic>
      <p:sp>
        <p:nvSpPr>
          <p:cNvPr id="64" name="Google Shape;64;p14"/>
          <p:cNvSpPr/>
          <p:nvPr/>
        </p:nvSpPr>
        <p:spPr>
          <a:xfrm>
            <a:off x="4773168" y="3341875"/>
            <a:ext cx="2541900" cy="731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5" name="Google Shape;65;p14"/>
          <p:cNvPicPr preferRelativeResize="0"/>
          <p:nvPr/>
        </p:nvPicPr>
        <p:blipFill>
          <a:blip r:embed="rId4">
            <a:alphaModFix/>
          </a:blip>
          <a:stretch>
            <a:fillRect/>
          </a:stretch>
        </p:blipFill>
        <p:spPr>
          <a:xfrm>
            <a:off x="5093130" y="3341813"/>
            <a:ext cx="1901952" cy="731520"/>
          </a:xfrm>
          <a:prstGeom prst="rect">
            <a:avLst/>
          </a:prstGeom>
          <a:noFill/>
          <a:ln>
            <a:noFill/>
          </a:ln>
        </p:spPr>
      </p:pic>
      <p:sp>
        <p:nvSpPr>
          <p:cNvPr id="9" name="TextBox 8">
            <a:extLst>
              <a:ext uri="{FF2B5EF4-FFF2-40B4-BE49-F238E27FC236}">
                <a16:creationId xmlns:a16="http://schemas.microsoft.com/office/drawing/2014/main" id="{DD26DDC0-C9F5-49E2-9932-21B625AFE4BB}"/>
              </a:ext>
            </a:extLst>
          </p:cNvPr>
          <p:cNvSpPr txBox="1"/>
          <p:nvPr/>
        </p:nvSpPr>
        <p:spPr>
          <a:xfrm>
            <a:off x="1722535" y="3341813"/>
            <a:ext cx="293905" cy="307777"/>
          </a:xfrm>
          <a:prstGeom prst="rect">
            <a:avLst/>
          </a:prstGeom>
          <a:noFill/>
        </p:spPr>
        <p:txBody>
          <a:bodyPr wrap="square">
            <a:spAutoFit/>
          </a:bodyPr>
          <a:lstStyle/>
          <a:p>
            <a:pPr algn="r"/>
            <a:r>
              <a:rPr lang="en" altLang="zh-CN" sz="1400" baseline="30000" dirty="0">
                <a:solidFill>
                  <a:srgbClr val="404545"/>
                </a:solidFill>
                <a:latin typeface="Roboto"/>
                <a:ea typeface="Roboto"/>
                <a:cs typeface="Roboto"/>
                <a:sym typeface="Roboto"/>
              </a:rPr>
              <a:t>1</a:t>
            </a:r>
            <a:endParaRPr lang="zh-CN" altLang="en-US" dirty="0"/>
          </a:p>
        </p:txBody>
      </p:sp>
      <p:sp>
        <p:nvSpPr>
          <p:cNvPr id="10" name="TextBox 9">
            <a:extLst>
              <a:ext uri="{FF2B5EF4-FFF2-40B4-BE49-F238E27FC236}">
                <a16:creationId xmlns:a16="http://schemas.microsoft.com/office/drawing/2014/main" id="{BABEC420-1104-4A06-A361-BE0FF88A960D}"/>
              </a:ext>
            </a:extLst>
          </p:cNvPr>
          <p:cNvSpPr txBox="1"/>
          <p:nvPr/>
        </p:nvSpPr>
        <p:spPr>
          <a:xfrm>
            <a:off x="4900312" y="3341813"/>
            <a:ext cx="293905" cy="307777"/>
          </a:xfrm>
          <a:prstGeom prst="rect">
            <a:avLst/>
          </a:prstGeom>
          <a:noFill/>
        </p:spPr>
        <p:txBody>
          <a:bodyPr wrap="square">
            <a:spAutoFit/>
          </a:bodyPr>
          <a:lstStyle/>
          <a:p>
            <a:pPr algn="r"/>
            <a:r>
              <a:rPr lang="en" altLang="zh-CN" baseline="30000" dirty="0">
                <a:solidFill>
                  <a:srgbClr val="404545"/>
                </a:solidFill>
                <a:latin typeface="Roboto"/>
                <a:ea typeface="Roboto"/>
                <a:sym typeface="Roboto"/>
              </a:rPr>
              <a:t>2</a:t>
            </a:r>
            <a:endParaRPr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367C4A"/>
                </a:solidFill>
                <a:latin typeface="Roboto Black"/>
                <a:ea typeface="Roboto Black"/>
                <a:cs typeface="Roboto Black"/>
                <a:sym typeface="Roboto Black"/>
              </a:rPr>
              <a:t>RL Problem Formulation</a:t>
            </a:r>
          </a:p>
        </p:txBody>
      </p:sp>
      <p:sp>
        <p:nvSpPr>
          <p:cNvPr id="72" name="Google Shape;7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Roboto"/>
                <a:ea typeface="Roboto"/>
                <a:cs typeface="Roboto"/>
                <a:sym typeface="Roboto"/>
              </a:rPr>
              <a:t>8</a:t>
            </a:r>
            <a:endParaRPr dirty="0">
              <a:latin typeface="Roboto"/>
              <a:ea typeface="Roboto"/>
              <a:cs typeface="Roboto"/>
              <a:sym typeface="Roboto"/>
            </a:endParaRPr>
          </a:p>
        </p:txBody>
      </p:sp>
      <p:pic>
        <p:nvPicPr>
          <p:cNvPr id="9" name="Picture 8" descr="Diagram&#10;&#10;Description automatically generated">
            <a:extLst>
              <a:ext uri="{FF2B5EF4-FFF2-40B4-BE49-F238E27FC236}">
                <a16:creationId xmlns:a16="http://schemas.microsoft.com/office/drawing/2014/main" id="{BE2BF512-6375-44FF-AABA-72945ADCF07F}"/>
              </a:ext>
            </a:extLst>
          </p:cNvPr>
          <p:cNvPicPr>
            <a:picLocks noChangeAspect="1"/>
          </p:cNvPicPr>
          <p:nvPr/>
        </p:nvPicPr>
        <p:blipFill>
          <a:blip r:embed="rId3"/>
          <a:stretch>
            <a:fillRect/>
          </a:stretch>
        </p:blipFill>
        <p:spPr>
          <a:xfrm>
            <a:off x="397192" y="1754584"/>
            <a:ext cx="3792312" cy="2212182"/>
          </a:xfrm>
          <a:prstGeom prst="rect">
            <a:avLst/>
          </a:prstGeom>
        </p:spPr>
      </p:pic>
      <p:pic>
        <p:nvPicPr>
          <p:cNvPr id="12" name="Picture 11" descr="A picture containing timeline&#10;&#10;Description automatically generated">
            <a:extLst>
              <a:ext uri="{FF2B5EF4-FFF2-40B4-BE49-F238E27FC236}">
                <a16:creationId xmlns:a16="http://schemas.microsoft.com/office/drawing/2014/main" id="{5B494B7B-E42E-41CE-B6D8-4262E4C7D41A}"/>
              </a:ext>
            </a:extLst>
          </p:cNvPr>
          <p:cNvPicPr>
            <a:picLocks noChangeAspect="1"/>
          </p:cNvPicPr>
          <p:nvPr/>
        </p:nvPicPr>
        <p:blipFill>
          <a:blip r:embed="rId4"/>
          <a:stretch>
            <a:fillRect/>
          </a:stretch>
        </p:blipFill>
        <p:spPr>
          <a:xfrm>
            <a:off x="4954498" y="1067002"/>
            <a:ext cx="3614655" cy="1375163"/>
          </a:xfrm>
          <a:prstGeom prst="rect">
            <a:avLst/>
          </a:prstGeom>
        </p:spPr>
      </p:pic>
      <p:pic>
        <p:nvPicPr>
          <p:cNvPr id="19" name="Picture 18" descr="A picture containing timeline&#10;&#10;Description automatically generated">
            <a:extLst>
              <a:ext uri="{FF2B5EF4-FFF2-40B4-BE49-F238E27FC236}">
                <a16:creationId xmlns:a16="http://schemas.microsoft.com/office/drawing/2014/main" id="{37AD052A-A1FF-40AA-891D-F8F7C3E550BD}"/>
              </a:ext>
            </a:extLst>
          </p:cNvPr>
          <p:cNvPicPr>
            <a:picLocks noChangeAspect="1"/>
          </p:cNvPicPr>
          <p:nvPr/>
        </p:nvPicPr>
        <p:blipFill>
          <a:blip r:embed="rId4"/>
          <a:stretch>
            <a:fillRect/>
          </a:stretch>
        </p:blipFill>
        <p:spPr>
          <a:xfrm>
            <a:off x="4954498" y="2985459"/>
            <a:ext cx="3614655" cy="1375163"/>
          </a:xfrm>
          <a:prstGeom prst="rect">
            <a:avLst/>
          </a:prstGeom>
        </p:spPr>
      </p:pic>
      <p:sp>
        <p:nvSpPr>
          <p:cNvPr id="15" name="Rectangle 14">
            <a:extLst>
              <a:ext uri="{FF2B5EF4-FFF2-40B4-BE49-F238E27FC236}">
                <a16:creationId xmlns:a16="http://schemas.microsoft.com/office/drawing/2014/main" id="{3153DF3E-F2FE-4076-9593-7E934B935A78}"/>
              </a:ext>
            </a:extLst>
          </p:cNvPr>
          <p:cNvSpPr/>
          <p:nvPr/>
        </p:nvSpPr>
        <p:spPr>
          <a:xfrm>
            <a:off x="5650705" y="3077544"/>
            <a:ext cx="2478883" cy="957600"/>
          </a:xfrm>
          <a:prstGeom prst="rect">
            <a:avLst/>
          </a:prstGeom>
          <a:solidFill>
            <a:srgbClr val="E3EE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Rectangle 20">
            <a:extLst>
              <a:ext uri="{FF2B5EF4-FFF2-40B4-BE49-F238E27FC236}">
                <a16:creationId xmlns:a16="http://schemas.microsoft.com/office/drawing/2014/main" id="{523B8B28-20B9-4C3B-8B12-672CC836BC52}"/>
              </a:ext>
            </a:extLst>
          </p:cNvPr>
          <p:cNvSpPr/>
          <p:nvPr/>
        </p:nvSpPr>
        <p:spPr>
          <a:xfrm flipH="1">
            <a:off x="5407819" y="3077544"/>
            <a:ext cx="242886" cy="957600"/>
          </a:xfrm>
          <a:prstGeom prst="rect">
            <a:avLst/>
          </a:prstGeom>
          <a:solidFill>
            <a:srgbClr val="F7FB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Box 21">
            <a:extLst>
              <a:ext uri="{FF2B5EF4-FFF2-40B4-BE49-F238E27FC236}">
                <a16:creationId xmlns:a16="http://schemas.microsoft.com/office/drawing/2014/main" id="{2A4E2BA2-10F1-4685-8C50-044BDC8D4183}"/>
              </a:ext>
            </a:extLst>
          </p:cNvPr>
          <p:cNvSpPr txBox="1"/>
          <p:nvPr/>
        </p:nvSpPr>
        <p:spPr>
          <a:xfrm>
            <a:off x="4954498" y="2447464"/>
            <a:ext cx="3614654" cy="307777"/>
          </a:xfrm>
          <a:custGeom>
            <a:avLst/>
            <a:gdLst>
              <a:gd name="connsiteX0" fmla="*/ 0 w 3614654"/>
              <a:gd name="connsiteY0" fmla="*/ 0 h 307777"/>
              <a:gd name="connsiteX1" fmla="*/ 566296 w 3614654"/>
              <a:gd name="connsiteY1" fmla="*/ 0 h 307777"/>
              <a:gd name="connsiteX2" fmla="*/ 1060299 w 3614654"/>
              <a:gd name="connsiteY2" fmla="*/ 0 h 307777"/>
              <a:gd name="connsiteX3" fmla="*/ 1735034 w 3614654"/>
              <a:gd name="connsiteY3" fmla="*/ 0 h 307777"/>
              <a:gd name="connsiteX4" fmla="*/ 2301330 w 3614654"/>
              <a:gd name="connsiteY4" fmla="*/ 0 h 307777"/>
              <a:gd name="connsiteX5" fmla="*/ 2867626 w 3614654"/>
              <a:gd name="connsiteY5" fmla="*/ 0 h 307777"/>
              <a:gd name="connsiteX6" fmla="*/ 3614654 w 3614654"/>
              <a:gd name="connsiteY6" fmla="*/ 0 h 307777"/>
              <a:gd name="connsiteX7" fmla="*/ 3614654 w 3614654"/>
              <a:gd name="connsiteY7" fmla="*/ 307777 h 307777"/>
              <a:gd name="connsiteX8" fmla="*/ 3012212 w 3614654"/>
              <a:gd name="connsiteY8" fmla="*/ 307777 h 307777"/>
              <a:gd name="connsiteX9" fmla="*/ 2518209 w 3614654"/>
              <a:gd name="connsiteY9" fmla="*/ 307777 h 307777"/>
              <a:gd name="connsiteX10" fmla="*/ 1915767 w 3614654"/>
              <a:gd name="connsiteY10" fmla="*/ 307777 h 307777"/>
              <a:gd name="connsiteX11" fmla="*/ 1313324 w 3614654"/>
              <a:gd name="connsiteY11" fmla="*/ 307777 h 307777"/>
              <a:gd name="connsiteX12" fmla="*/ 747028 w 3614654"/>
              <a:gd name="connsiteY12" fmla="*/ 307777 h 307777"/>
              <a:gd name="connsiteX13" fmla="*/ 0 w 3614654"/>
              <a:gd name="connsiteY13" fmla="*/ 307777 h 307777"/>
              <a:gd name="connsiteX14" fmla="*/ 0 w 3614654"/>
              <a:gd name="connsiteY14" fmla="*/ 0 h 307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14654" h="307777" extrusionOk="0">
                <a:moveTo>
                  <a:pt x="0" y="0"/>
                </a:moveTo>
                <a:cubicBezTo>
                  <a:pt x="191213" y="15498"/>
                  <a:pt x="428815" y="-12561"/>
                  <a:pt x="566296" y="0"/>
                </a:cubicBezTo>
                <a:cubicBezTo>
                  <a:pt x="703777" y="12561"/>
                  <a:pt x="960406" y="18301"/>
                  <a:pt x="1060299" y="0"/>
                </a:cubicBezTo>
                <a:cubicBezTo>
                  <a:pt x="1160192" y="-18301"/>
                  <a:pt x="1401684" y="-2468"/>
                  <a:pt x="1735034" y="0"/>
                </a:cubicBezTo>
                <a:cubicBezTo>
                  <a:pt x="2068385" y="2468"/>
                  <a:pt x="2132373" y="15133"/>
                  <a:pt x="2301330" y="0"/>
                </a:cubicBezTo>
                <a:cubicBezTo>
                  <a:pt x="2470287" y="-15133"/>
                  <a:pt x="2584520" y="-19972"/>
                  <a:pt x="2867626" y="0"/>
                </a:cubicBezTo>
                <a:cubicBezTo>
                  <a:pt x="3150732" y="19972"/>
                  <a:pt x="3313062" y="-10190"/>
                  <a:pt x="3614654" y="0"/>
                </a:cubicBezTo>
                <a:cubicBezTo>
                  <a:pt x="3603765" y="141721"/>
                  <a:pt x="3603645" y="208708"/>
                  <a:pt x="3614654" y="307777"/>
                </a:cubicBezTo>
                <a:cubicBezTo>
                  <a:pt x="3447896" y="284705"/>
                  <a:pt x="3236768" y="295511"/>
                  <a:pt x="3012212" y="307777"/>
                </a:cubicBezTo>
                <a:cubicBezTo>
                  <a:pt x="2787656" y="320043"/>
                  <a:pt x="2702004" y="298932"/>
                  <a:pt x="2518209" y="307777"/>
                </a:cubicBezTo>
                <a:cubicBezTo>
                  <a:pt x="2334414" y="316622"/>
                  <a:pt x="2196266" y="294677"/>
                  <a:pt x="1915767" y="307777"/>
                </a:cubicBezTo>
                <a:cubicBezTo>
                  <a:pt x="1635268" y="320877"/>
                  <a:pt x="1461892" y="337476"/>
                  <a:pt x="1313324" y="307777"/>
                </a:cubicBezTo>
                <a:cubicBezTo>
                  <a:pt x="1164756" y="278078"/>
                  <a:pt x="984152" y="331980"/>
                  <a:pt x="747028" y="307777"/>
                </a:cubicBezTo>
                <a:cubicBezTo>
                  <a:pt x="509904" y="283574"/>
                  <a:pt x="297726" y="300032"/>
                  <a:pt x="0" y="307777"/>
                </a:cubicBezTo>
                <a:cubicBezTo>
                  <a:pt x="9197" y="163092"/>
                  <a:pt x="14169" y="137020"/>
                  <a:pt x="0" y="0"/>
                </a:cubicBezTo>
                <a:close/>
              </a:path>
            </a:pathLst>
          </a:custGeom>
          <a:noFill/>
          <a:ln w="12700" cap="rnd">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CA" altLang="zh-CN" dirty="0">
                <a:solidFill>
                  <a:srgbClr val="595959"/>
                </a:solidFill>
                <a:latin typeface="Roboto"/>
                <a:ea typeface="Roboto"/>
                <a:sym typeface="Roboto"/>
              </a:rPr>
              <a:t>Zone-level occupancy</a:t>
            </a:r>
            <a:endParaRPr lang="en" altLang="zh-CN" dirty="0">
              <a:solidFill>
                <a:srgbClr val="595959"/>
              </a:solidFill>
              <a:latin typeface="Roboto"/>
              <a:ea typeface="Roboto"/>
              <a:sym typeface="Roboto"/>
            </a:endParaRPr>
          </a:p>
        </p:txBody>
      </p:sp>
      <p:sp>
        <p:nvSpPr>
          <p:cNvPr id="23" name="TextBox 22">
            <a:extLst>
              <a:ext uri="{FF2B5EF4-FFF2-40B4-BE49-F238E27FC236}">
                <a16:creationId xmlns:a16="http://schemas.microsoft.com/office/drawing/2014/main" id="{D74FD738-AB89-4B26-80A7-358C6824B04A}"/>
              </a:ext>
            </a:extLst>
          </p:cNvPr>
          <p:cNvSpPr txBox="1"/>
          <p:nvPr/>
        </p:nvSpPr>
        <p:spPr>
          <a:xfrm>
            <a:off x="5011648" y="4365040"/>
            <a:ext cx="3557504" cy="307777"/>
          </a:xfrm>
          <a:custGeom>
            <a:avLst/>
            <a:gdLst>
              <a:gd name="connsiteX0" fmla="*/ 0 w 3557504"/>
              <a:gd name="connsiteY0" fmla="*/ 0 h 307777"/>
              <a:gd name="connsiteX1" fmla="*/ 557342 w 3557504"/>
              <a:gd name="connsiteY1" fmla="*/ 0 h 307777"/>
              <a:gd name="connsiteX2" fmla="*/ 1043535 w 3557504"/>
              <a:gd name="connsiteY2" fmla="*/ 0 h 307777"/>
              <a:gd name="connsiteX3" fmla="*/ 1707602 w 3557504"/>
              <a:gd name="connsiteY3" fmla="*/ 0 h 307777"/>
              <a:gd name="connsiteX4" fmla="*/ 2264944 w 3557504"/>
              <a:gd name="connsiteY4" fmla="*/ 0 h 307777"/>
              <a:gd name="connsiteX5" fmla="*/ 2822287 w 3557504"/>
              <a:gd name="connsiteY5" fmla="*/ 0 h 307777"/>
              <a:gd name="connsiteX6" fmla="*/ 3557504 w 3557504"/>
              <a:gd name="connsiteY6" fmla="*/ 0 h 307777"/>
              <a:gd name="connsiteX7" fmla="*/ 3557504 w 3557504"/>
              <a:gd name="connsiteY7" fmla="*/ 307777 h 307777"/>
              <a:gd name="connsiteX8" fmla="*/ 2964587 w 3557504"/>
              <a:gd name="connsiteY8" fmla="*/ 307777 h 307777"/>
              <a:gd name="connsiteX9" fmla="*/ 2478394 w 3557504"/>
              <a:gd name="connsiteY9" fmla="*/ 307777 h 307777"/>
              <a:gd name="connsiteX10" fmla="*/ 1885477 w 3557504"/>
              <a:gd name="connsiteY10" fmla="*/ 307777 h 307777"/>
              <a:gd name="connsiteX11" fmla="*/ 1292560 w 3557504"/>
              <a:gd name="connsiteY11" fmla="*/ 307777 h 307777"/>
              <a:gd name="connsiteX12" fmla="*/ 735217 w 3557504"/>
              <a:gd name="connsiteY12" fmla="*/ 307777 h 307777"/>
              <a:gd name="connsiteX13" fmla="*/ 0 w 3557504"/>
              <a:gd name="connsiteY13" fmla="*/ 307777 h 307777"/>
              <a:gd name="connsiteX14" fmla="*/ 0 w 3557504"/>
              <a:gd name="connsiteY14" fmla="*/ 0 h 307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57504" h="307777" extrusionOk="0">
                <a:moveTo>
                  <a:pt x="0" y="0"/>
                </a:moveTo>
                <a:cubicBezTo>
                  <a:pt x="186850" y="-9943"/>
                  <a:pt x="428242" y="19904"/>
                  <a:pt x="557342" y="0"/>
                </a:cubicBezTo>
                <a:cubicBezTo>
                  <a:pt x="686442" y="-19904"/>
                  <a:pt x="936280" y="16559"/>
                  <a:pt x="1043535" y="0"/>
                </a:cubicBezTo>
                <a:cubicBezTo>
                  <a:pt x="1150790" y="-16559"/>
                  <a:pt x="1475257" y="17494"/>
                  <a:pt x="1707602" y="0"/>
                </a:cubicBezTo>
                <a:cubicBezTo>
                  <a:pt x="1939947" y="-17494"/>
                  <a:pt x="2059164" y="16714"/>
                  <a:pt x="2264944" y="0"/>
                </a:cubicBezTo>
                <a:cubicBezTo>
                  <a:pt x="2470724" y="-16714"/>
                  <a:pt x="2639714" y="23161"/>
                  <a:pt x="2822287" y="0"/>
                </a:cubicBezTo>
                <a:cubicBezTo>
                  <a:pt x="3004860" y="-23161"/>
                  <a:pt x="3332822" y="31380"/>
                  <a:pt x="3557504" y="0"/>
                </a:cubicBezTo>
                <a:cubicBezTo>
                  <a:pt x="3546615" y="141721"/>
                  <a:pt x="3546495" y="208708"/>
                  <a:pt x="3557504" y="307777"/>
                </a:cubicBezTo>
                <a:cubicBezTo>
                  <a:pt x="3410930" y="296826"/>
                  <a:pt x="3153423" y="282935"/>
                  <a:pt x="2964587" y="307777"/>
                </a:cubicBezTo>
                <a:cubicBezTo>
                  <a:pt x="2775751" y="332619"/>
                  <a:pt x="2649200" y="287285"/>
                  <a:pt x="2478394" y="307777"/>
                </a:cubicBezTo>
                <a:cubicBezTo>
                  <a:pt x="2307588" y="328269"/>
                  <a:pt x="2170959" y="290457"/>
                  <a:pt x="1885477" y="307777"/>
                </a:cubicBezTo>
                <a:cubicBezTo>
                  <a:pt x="1599995" y="325097"/>
                  <a:pt x="1419549" y="315365"/>
                  <a:pt x="1292560" y="307777"/>
                </a:cubicBezTo>
                <a:cubicBezTo>
                  <a:pt x="1165571" y="300189"/>
                  <a:pt x="978311" y="297394"/>
                  <a:pt x="735217" y="307777"/>
                </a:cubicBezTo>
                <a:cubicBezTo>
                  <a:pt x="492123" y="318160"/>
                  <a:pt x="278045" y="298386"/>
                  <a:pt x="0" y="307777"/>
                </a:cubicBezTo>
                <a:cubicBezTo>
                  <a:pt x="9197" y="163092"/>
                  <a:pt x="14169" y="137020"/>
                  <a:pt x="0" y="0"/>
                </a:cubicBezTo>
                <a:close/>
              </a:path>
            </a:pathLst>
          </a:custGeom>
          <a:noFill/>
          <a:ln w="12700" cap="rnd">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CA" altLang="zh-CN" dirty="0">
                <a:solidFill>
                  <a:srgbClr val="595959"/>
                </a:solidFill>
                <a:latin typeface="Roboto"/>
                <a:ea typeface="Roboto"/>
                <a:sym typeface="Roboto"/>
              </a:rPr>
              <a:t>Building-level occupancy</a:t>
            </a:r>
            <a:endParaRPr lang="en" altLang="zh-CN" dirty="0">
              <a:solidFill>
                <a:srgbClr val="595959"/>
              </a:solidFill>
              <a:latin typeface="Roboto"/>
              <a:ea typeface="Roboto"/>
              <a:sym typeface="Roboto"/>
            </a:endParaRPr>
          </a:p>
        </p:txBody>
      </p:sp>
      <p:sp>
        <p:nvSpPr>
          <p:cNvPr id="25" name="TextBox 24">
            <a:extLst>
              <a:ext uri="{FF2B5EF4-FFF2-40B4-BE49-F238E27FC236}">
                <a16:creationId xmlns:a16="http://schemas.microsoft.com/office/drawing/2014/main" id="{F55EC5FC-C284-484C-BBA7-92F91839E72B}"/>
              </a:ext>
            </a:extLst>
          </p:cNvPr>
          <p:cNvSpPr txBox="1"/>
          <p:nvPr/>
        </p:nvSpPr>
        <p:spPr>
          <a:xfrm>
            <a:off x="311700" y="4052845"/>
            <a:ext cx="3877803" cy="307777"/>
          </a:xfrm>
          <a:custGeom>
            <a:avLst/>
            <a:gdLst>
              <a:gd name="connsiteX0" fmla="*/ 0 w 3877803"/>
              <a:gd name="connsiteY0" fmla="*/ 0 h 307777"/>
              <a:gd name="connsiteX1" fmla="*/ 607522 w 3877803"/>
              <a:gd name="connsiteY1" fmla="*/ 0 h 307777"/>
              <a:gd name="connsiteX2" fmla="*/ 1137489 w 3877803"/>
              <a:gd name="connsiteY2" fmla="*/ 0 h 307777"/>
              <a:gd name="connsiteX3" fmla="*/ 1861345 w 3877803"/>
              <a:gd name="connsiteY3" fmla="*/ 0 h 307777"/>
              <a:gd name="connsiteX4" fmla="*/ 2468868 w 3877803"/>
              <a:gd name="connsiteY4" fmla="*/ 0 h 307777"/>
              <a:gd name="connsiteX5" fmla="*/ 3076390 w 3877803"/>
              <a:gd name="connsiteY5" fmla="*/ 0 h 307777"/>
              <a:gd name="connsiteX6" fmla="*/ 3877803 w 3877803"/>
              <a:gd name="connsiteY6" fmla="*/ 0 h 307777"/>
              <a:gd name="connsiteX7" fmla="*/ 3877803 w 3877803"/>
              <a:gd name="connsiteY7" fmla="*/ 307777 h 307777"/>
              <a:gd name="connsiteX8" fmla="*/ 3231503 w 3877803"/>
              <a:gd name="connsiteY8" fmla="*/ 307777 h 307777"/>
              <a:gd name="connsiteX9" fmla="*/ 2701536 w 3877803"/>
              <a:gd name="connsiteY9" fmla="*/ 307777 h 307777"/>
              <a:gd name="connsiteX10" fmla="*/ 2055236 w 3877803"/>
              <a:gd name="connsiteY10" fmla="*/ 307777 h 307777"/>
              <a:gd name="connsiteX11" fmla="*/ 1408935 w 3877803"/>
              <a:gd name="connsiteY11" fmla="*/ 307777 h 307777"/>
              <a:gd name="connsiteX12" fmla="*/ 801413 w 3877803"/>
              <a:gd name="connsiteY12" fmla="*/ 307777 h 307777"/>
              <a:gd name="connsiteX13" fmla="*/ 0 w 3877803"/>
              <a:gd name="connsiteY13" fmla="*/ 307777 h 307777"/>
              <a:gd name="connsiteX14" fmla="*/ 0 w 3877803"/>
              <a:gd name="connsiteY14" fmla="*/ 0 h 307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77803" h="307777" extrusionOk="0">
                <a:moveTo>
                  <a:pt x="0" y="0"/>
                </a:moveTo>
                <a:cubicBezTo>
                  <a:pt x="134620" y="8758"/>
                  <a:pt x="384543" y="3807"/>
                  <a:pt x="607522" y="0"/>
                </a:cubicBezTo>
                <a:cubicBezTo>
                  <a:pt x="830501" y="-3807"/>
                  <a:pt x="927223" y="17503"/>
                  <a:pt x="1137489" y="0"/>
                </a:cubicBezTo>
                <a:cubicBezTo>
                  <a:pt x="1347755" y="-17503"/>
                  <a:pt x="1686643" y="-32797"/>
                  <a:pt x="1861345" y="0"/>
                </a:cubicBezTo>
                <a:cubicBezTo>
                  <a:pt x="2036047" y="32797"/>
                  <a:pt x="2202629" y="27784"/>
                  <a:pt x="2468868" y="0"/>
                </a:cubicBezTo>
                <a:cubicBezTo>
                  <a:pt x="2735107" y="-27784"/>
                  <a:pt x="2778559" y="-6604"/>
                  <a:pt x="3076390" y="0"/>
                </a:cubicBezTo>
                <a:cubicBezTo>
                  <a:pt x="3374221" y="6604"/>
                  <a:pt x="3666312" y="33573"/>
                  <a:pt x="3877803" y="0"/>
                </a:cubicBezTo>
                <a:cubicBezTo>
                  <a:pt x="3866914" y="141721"/>
                  <a:pt x="3866794" y="208708"/>
                  <a:pt x="3877803" y="307777"/>
                </a:cubicBezTo>
                <a:cubicBezTo>
                  <a:pt x="3652504" y="338197"/>
                  <a:pt x="3497626" y="284263"/>
                  <a:pt x="3231503" y="307777"/>
                </a:cubicBezTo>
                <a:cubicBezTo>
                  <a:pt x="2965380" y="331291"/>
                  <a:pt x="2885092" y="332436"/>
                  <a:pt x="2701536" y="307777"/>
                </a:cubicBezTo>
                <a:cubicBezTo>
                  <a:pt x="2517980" y="283118"/>
                  <a:pt x="2213339" y="306804"/>
                  <a:pt x="2055236" y="307777"/>
                </a:cubicBezTo>
                <a:cubicBezTo>
                  <a:pt x="1897133" y="308750"/>
                  <a:pt x="1693141" y="337971"/>
                  <a:pt x="1408935" y="307777"/>
                </a:cubicBezTo>
                <a:cubicBezTo>
                  <a:pt x="1124729" y="277583"/>
                  <a:pt x="1093540" y="336145"/>
                  <a:pt x="801413" y="307777"/>
                </a:cubicBezTo>
                <a:cubicBezTo>
                  <a:pt x="509286" y="279409"/>
                  <a:pt x="230305" y="288268"/>
                  <a:pt x="0" y="307777"/>
                </a:cubicBezTo>
                <a:cubicBezTo>
                  <a:pt x="9197" y="163092"/>
                  <a:pt x="14169" y="137020"/>
                  <a:pt x="0" y="0"/>
                </a:cubicBezTo>
                <a:close/>
              </a:path>
            </a:pathLst>
          </a:custGeom>
          <a:noFill/>
          <a:ln w="12700" cap="rnd">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CA" altLang="zh-CN" dirty="0">
                <a:solidFill>
                  <a:srgbClr val="595959"/>
                </a:solidFill>
                <a:latin typeface="Roboto"/>
                <a:ea typeface="Roboto"/>
                <a:sym typeface="Roboto"/>
              </a:rPr>
              <a:t>Building layout</a:t>
            </a:r>
            <a:endParaRPr lang="en" altLang="zh-CN" dirty="0">
              <a:solidFill>
                <a:srgbClr val="595959"/>
              </a:solidFill>
              <a:latin typeface="Roboto"/>
              <a:ea typeface="Roboto"/>
              <a:sym typeface="Roboto"/>
            </a:endParaRPr>
          </a:p>
        </p:txBody>
      </p:sp>
      <p:sp>
        <p:nvSpPr>
          <p:cNvPr id="18" name="Oval 17">
            <a:extLst>
              <a:ext uri="{FF2B5EF4-FFF2-40B4-BE49-F238E27FC236}">
                <a16:creationId xmlns:a16="http://schemas.microsoft.com/office/drawing/2014/main" id="{9B8DBDD0-1EEA-4A3A-8DD5-CA6F9A4F98BB}"/>
              </a:ext>
            </a:extLst>
          </p:cNvPr>
          <p:cNvSpPr/>
          <p:nvPr/>
        </p:nvSpPr>
        <p:spPr>
          <a:xfrm>
            <a:off x="2832495" y="1985962"/>
            <a:ext cx="192881" cy="1091581"/>
          </a:xfrm>
          <a:custGeom>
            <a:avLst/>
            <a:gdLst>
              <a:gd name="connsiteX0" fmla="*/ 0 w 192881"/>
              <a:gd name="connsiteY0" fmla="*/ 545791 h 1091581"/>
              <a:gd name="connsiteX1" fmla="*/ 96441 w 192881"/>
              <a:gd name="connsiteY1" fmla="*/ 0 h 1091581"/>
              <a:gd name="connsiteX2" fmla="*/ 192882 w 192881"/>
              <a:gd name="connsiteY2" fmla="*/ 545791 h 1091581"/>
              <a:gd name="connsiteX3" fmla="*/ 96441 w 192881"/>
              <a:gd name="connsiteY3" fmla="*/ 1091582 h 1091581"/>
              <a:gd name="connsiteX4" fmla="*/ 0 w 192881"/>
              <a:gd name="connsiteY4" fmla="*/ 545791 h 1091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881" h="1091581" extrusionOk="0">
                <a:moveTo>
                  <a:pt x="0" y="545791"/>
                </a:moveTo>
                <a:cubicBezTo>
                  <a:pt x="-7250" y="239887"/>
                  <a:pt x="36826" y="2384"/>
                  <a:pt x="96441" y="0"/>
                </a:cubicBezTo>
                <a:cubicBezTo>
                  <a:pt x="164188" y="3049"/>
                  <a:pt x="183932" y="244644"/>
                  <a:pt x="192882" y="545791"/>
                </a:cubicBezTo>
                <a:cubicBezTo>
                  <a:pt x="184141" y="855759"/>
                  <a:pt x="147061" y="1106191"/>
                  <a:pt x="96441" y="1091582"/>
                </a:cubicBezTo>
                <a:cubicBezTo>
                  <a:pt x="-16486" y="1058939"/>
                  <a:pt x="62996" y="877323"/>
                  <a:pt x="0" y="545791"/>
                </a:cubicBezTo>
                <a:close/>
              </a:path>
            </a:pathLst>
          </a:custGeom>
          <a:noFill/>
          <a:ln w="12700">
            <a:solidFill>
              <a:srgbClr val="FF0000"/>
            </a:solidFill>
            <a:extLst>
              <a:ext uri="{C807C97D-BFC1-408E-A445-0C87EB9F89A2}">
                <ask:lineSketchStyleProps xmlns:ask="http://schemas.microsoft.com/office/drawing/2018/sketchyshapes" sd="1219033472">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Oval 26">
            <a:extLst>
              <a:ext uri="{FF2B5EF4-FFF2-40B4-BE49-F238E27FC236}">
                <a16:creationId xmlns:a16="http://schemas.microsoft.com/office/drawing/2014/main" id="{D5C29D5B-44F9-4543-B371-72A5D48184E5}"/>
              </a:ext>
            </a:extLst>
          </p:cNvPr>
          <p:cNvSpPr/>
          <p:nvPr/>
        </p:nvSpPr>
        <p:spPr>
          <a:xfrm>
            <a:off x="311700" y="2025959"/>
            <a:ext cx="192881" cy="1091581"/>
          </a:xfrm>
          <a:custGeom>
            <a:avLst/>
            <a:gdLst>
              <a:gd name="connsiteX0" fmla="*/ 0 w 192881"/>
              <a:gd name="connsiteY0" fmla="*/ 545791 h 1091581"/>
              <a:gd name="connsiteX1" fmla="*/ 96441 w 192881"/>
              <a:gd name="connsiteY1" fmla="*/ 0 h 1091581"/>
              <a:gd name="connsiteX2" fmla="*/ 192882 w 192881"/>
              <a:gd name="connsiteY2" fmla="*/ 545791 h 1091581"/>
              <a:gd name="connsiteX3" fmla="*/ 96441 w 192881"/>
              <a:gd name="connsiteY3" fmla="*/ 1091582 h 1091581"/>
              <a:gd name="connsiteX4" fmla="*/ 0 w 192881"/>
              <a:gd name="connsiteY4" fmla="*/ 545791 h 1091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881" h="1091581" extrusionOk="0">
                <a:moveTo>
                  <a:pt x="0" y="545791"/>
                </a:moveTo>
                <a:cubicBezTo>
                  <a:pt x="-7250" y="239887"/>
                  <a:pt x="36826" y="2384"/>
                  <a:pt x="96441" y="0"/>
                </a:cubicBezTo>
                <a:cubicBezTo>
                  <a:pt x="164188" y="3049"/>
                  <a:pt x="183932" y="244644"/>
                  <a:pt x="192882" y="545791"/>
                </a:cubicBezTo>
                <a:cubicBezTo>
                  <a:pt x="184141" y="855759"/>
                  <a:pt x="147061" y="1106191"/>
                  <a:pt x="96441" y="1091582"/>
                </a:cubicBezTo>
                <a:cubicBezTo>
                  <a:pt x="-16486" y="1058939"/>
                  <a:pt x="62996" y="877323"/>
                  <a:pt x="0" y="545791"/>
                </a:cubicBezTo>
                <a:close/>
              </a:path>
            </a:pathLst>
          </a:custGeom>
          <a:noFill/>
          <a:ln w="12700">
            <a:solidFill>
              <a:srgbClr val="FF0000"/>
            </a:solidFill>
            <a:extLst>
              <a:ext uri="{C807C97D-BFC1-408E-A445-0C87EB9F89A2}">
                <ask:lineSketchStyleProps xmlns:ask="http://schemas.microsoft.com/office/drawing/2018/sketchyshapes" sd="1219033472">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Oval 27">
            <a:extLst>
              <a:ext uri="{FF2B5EF4-FFF2-40B4-BE49-F238E27FC236}">
                <a16:creationId xmlns:a16="http://schemas.microsoft.com/office/drawing/2014/main" id="{CB3560EC-4B4B-4845-B4AD-6D8EA6E08193}"/>
              </a:ext>
            </a:extLst>
          </p:cNvPr>
          <p:cNvSpPr/>
          <p:nvPr/>
        </p:nvSpPr>
        <p:spPr>
          <a:xfrm rot="16200000">
            <a:off x="1998220" y="1070876"/>
            <a:ext cx="192881" cy="1475668"/>
          </a:xfrm>
          <a:custGeom>
            <a:avLst/>
            <a:gdLst>
              <a:gd name="connsiteX0" fmla="*/ 0 w 192881"/>
              <a:gd name="connsiteY0" fmla="*/ 737834 h 1475668"/>
              <a:gd name="connsiteX1" fmla="*/ 96441 w 192881"/>
              <a:gd name="connsiteY1" fmla="*/ 0 h 1475668"/>
              <a:gd name="connsiteX2" fmla="*/ 192882 w 192881"/>
              <a:gd name="connsiteY2" fmla="*/ 737834 h 1475668"/>
              <a:gd name="connsiteX3" fmla="*/ 96441 w 192881"/>
              <a:gd name="connsiteY3" fmla="*/ 1475668 h 1475668"/>
              <a:gd name="connsiteX4" fmla="*/ 0 w 192881"/>
              <a:gd name="connsiteY4" fmla="*/ 737834 h 14756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881" h="1475668" extrusionOk="0">
                <a:moveTo>
                  <a:pt x="0" y="737834"/>
                </a:moveTo>
                <a:cubicBezTo>
                  <a:pt x="-7250" y="325868"/>
                  <a:pt x="36826" y="2384"/>
                  <a:pt x="96441" y="0"/>
                </a:cubicBezTo>
                <a:cubicBezTo>
                  <a:pt x="207608" y="12190"/>
                  <a:pt x="140024" y="332021"/>
                  <a:pt x="192882" y="737834"/>
                </a:cubicBezTo>
                <a:cubicBezTo>
                  <a:pt x="184141" y="1153864"/>
                  <a:pt x="147061" y="1490277"/>
                  <a:pt x="96441" y="1475668"/>
                </a:cubicBezTo>
                <a:cubicBezTo>
                  <a:pt x="-27952" y="1436751"/>
                  <a:pt x="86778" y="1186791"/>
                  <a:pt x="0" y="737834"/>
                </a:cubicBezTo>
                <a:close/>
              </a:path>
            </a:pathLst>
          </a:custGeom>
          <a:noFill/>
          <a:ln w="12700">
            <a:solidFill>
              <a:srgbClr val="FF0000"/>
            </a:solidFill>
            <a:extLst>
              <a:ext uri="{C807C97D-BFC1-408E-A445-0C87EB9F89A2}">
                <ask:lineSketchStyleProps xmlns:ask="http://schemas.microsoft.com/office/drawing/2018/sketchyshapes" sd="1219033472">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Oval 28">
            <a:extLst>
              <a:ext uri="{FF2B5EF4-FFF2-40B4-BE49-F238E27FC236}">
                <a16:creationId xmlns:a16="http://schemas.microsoft.com/office/drawing/2014/main" id="{3D2A165D-15EA-4D9A-997A-2F3D7638808E}"/>
              </a:ext>
            </a:extLst>
          </p:cNvPr>
          <p:cNvSpPr/>
          <p:nvPr/>
        </p:nvSpPr>
        <p:spPr>
          <a:xfrm rot="5400000">
            <a:off x="1145973" y="2540353"/>
            <a:ext cx="192881" cy="1475667"/>
          </a:xfrm>
          <a:custGeom>
            <a:avLst/>
            <a:gdLst>
              <a:gd name="connsiteX0" fmla="*/ 0 w 192881"/>
              <a:gd name="connsiteY0" fmla="*/ 737834 h 1475667"/>
              <a:gd name="connsiteX1" fmla="*/ 96441 w 192881"/>
              <a:gd name="connsiteY1" fmla="*/ 0 h 1475667"/>
              <a:gd name="connsiteX2" fmla="*/ 192882 w 192881"/>
              <a:gd name="connsiteY2" fmla="*/ 737834 h 1475667"/>
              <a:gd name="connsiteX3" fmla="*/ 96441 w 192881"/>
              <a:gd name="connsiteY3" fmla="*/ 1475668 h 1475667"/>
              <a:gd name="connsiteX4" fmla="*/ 0 w 192881"/>
              <a:gd name="connsiteY4" fmla="*/ 737834 h 1475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881" h="1475667" extrusionOk="0">
                <a:moveTo>
                  <a:pt x="0" y="737834"/>
                </a:moveTo>
                <a:cubicBezTo>
                  <a:pt x="-7250" y="325868"/>
                  <a:pt x="36826" y="2384"/>
                  <a:pt x="96441" y="0"/>
                </a:cubicBezTo>
                <a:cubicBezTo>
                  <a:pt x="207608" y="12190"/>
                  <a:pt x="140024" y="332021"/>
                  <a:pt x="192882" y="737834"/>
                </a:cubicBezTo>
                <a:cubicBezTo>
                  <a:pt x="184141" y="1153864"/>
                  <a:pt x="147061" y="1490277"/>
                  <a:pt x="96441" y="1475668"/>
                </a:cubicBezTo>
                <a:cubicBezTo>
                  <a:pt x="-27952" y="1436751"/>
                  <a:pt x="86778" y="1186791"/>
                  <a:pt x="0" y="737834"/>
                </a:cubicBezTo>
                <a:close/>
              </a:path>
            </a:pathLst>
          </a:custGeom>
          <a:noFill/>
          <a:ln w="12700">
            <a:solidFill>
              <a:srgbClr val="FF0000"/>
            </a:solidFill>
            <a:extLst>
              <a:ext uri="{C807C97D-BFC1-408E-A445-0C87EB9F89A2}">
                <ask:lineSketchStyleProps xmlns:ask="http://schemas.microsoft.com/office/drawing/2018/sketchyshapes" sd="1219033472">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364403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fade">
                                      <p:cBhvr>
                                        <p:cTn id="16" dur="500"/>
                                        <p:tgtEl>
                                          <p:spTgt spid="2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fade">
                                      <p:cBhvr>
                                        <p:cTn id="24" dur="500"/>
                                        <p:tgtEl>
                                          <p:spTgt spid="22"/>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par>
                                <p:cTn id="31" presetID="10" presetClass="entr" presetSubtype="0" fill="hold" nodeType="with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500"/>
                                        <p:tgtEl>
                                          <p:spTgt spid="19"/>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fade">
                                      <p:cBhvr>
                                        <p:cTn id="36"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1" grpId="0" animBg="1"/>
      <p:bldP spid="22" grpId="0"/>
      <p:bldP spid="23" grpId="0"/>
      <p:bldP spid="18" grpId="0" animBg="1"/>
      <p:bldP spid="27" grpId="0" animBg="1"/>
      <p:bldP spid="28" grpId="0" animBg="1"/>
      <p:bldP spid="2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367C4A"/>
                </a:solidFill>
                <a:latin typeface="Roboto Black"/>
                <a:ea typeface="Roboto Black"/>
                <a:cs typeface="Roboto Black"/>
                <a:sym typeface="Roboto Black"/>
              </a:rPr>
              <a:t>RL Problem Formulation</a:t>
            </a:r>
          </a:p>
        </p:txBody>
      </p:sp>
      <p:sp>
        <p:nvSpPr>
          <p:cNvPr id="72" name="Google Shape;7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Roboto"/>
                <a:ea typeface="Roboto"/>
                <a:cs typeface="Roboto"/>
                <a:sym typeface="Roboto"/>
              </a:rPr>
              <a:t>9</a:t>
            </a:r>
            <a:endParaRPr dirty="0">
              <a:latin typeface="Roboto"/>
              <a:ea typeface="Roboto"/>
              <a:cs typeface="Roboto"/>
              <a:sym typeface="Roboto"/>
            </a:endParaRPr>
          </a:p>
        </p:txBody>
      </p:sp>
      <p:pic>
        <p:nvPicPr>
          <p:cNvPr id="7" name="Picture 6" descr="Diagram&#10;&#10;Description automatically generated">
            <a:extLst>
              <a:ext uri="{FF2B5EF4-FFF2-40B4-BE49-F238E27FC236}">
                <a16:creationId xmlns:a16="http://schemas.microsoft.com/office/drawing/2014/main" id="{55AEF468-8B25-423C-9978-CA4BB2391A29}"/>
              </a:ext>
            </a:extLst>
          </p:cNvPr>
          <p:cNvPicPr>
            <a:picLocks noChangeAspect="1"/>
          </p:cNvPicPr>
          <p:nvPr/>
        </p:nvPicPr>
        <p:blipFill>
          <a:blip r:embed="rId3"/>
          <a:stretch>
            <a:fillRect/>
          </a:stretch>
        </p:blipFill>
        <p:spPr>
          <a:xfrm>
            <a:off x="1019767" y="1152475"/>
            <a:ext cx="7104466" cy="3416400"/>
          </a:xfrm>
          <a:prstGeom prst="rect">
            <a:avLst/>
          </a:prstGeom>
        </p:spPr>
      </p:pic>
      <p:sp>
        <p:nvSpPr>
          <p:cNvPr id="5" name="Oval 4">
            <a:extLst>
              <a:ext uri="{FF2B5EF4-FFF2-40B4-BE49-F238E27FC236}">
                <a16:creationId xmlns:a16="http://schemas.microsoft.com/office/drawing/2014/main" id="{C138CDC6-8FEC-4E93-B4B3-4444708FFD40}"/>
              </a:ext>
            </a:extLst>
          </p:cNvPr>
          <p:cNvSpPr/>
          <p:nvPr/>
        </p:nvSpPr>
        <p:spPr>
          <a:xfrm rot="5400000">
            <a:off x="7494867" y="1606632"/>
            <a:ext cx="578646" cy="680085"/>
          </a:xfrm>
          <a:custGeom>
            <a:avLst/>
            <a:gdLst>
              <a:gd name="connsiteX0" fmla="*/ 0 w 578646"/>
              <a:gd name="connsiteY0" fmla="*/ 340043 h 680085"/>
              <a:gd name="connsiteX1" fmla="*/ 289323 w 578646"/>
              <a:gd name="connsiteY1" fmla="*/ 0 h 680085"/>
              <a:gd name="connsiteX2" fmla="*/ 578646 w 578646"/>
              <a:gd name="connsiteY2" fmla="*/ 340043 h 680085"/>
              <a:gd name="connsiteX3" fmla="*/ 289323 w 578646"/>
              <a:gd name="connsiteY3" fmla="*/ 680086 h 680085"/>
              <a:gd name="connsiteX4" fmla="*/ 0 w 578646"/>
              <a:gd name="connsiteY4" fmla="*/ 340043 h 6800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8646" h="680085" extrusionOk="0">
                <a:moveTo>
                  <a:pt x="0" y="340043"/>
                </a:moveTo>
                <a:cubicBezTo>
                  <a:pt x="-26228" y="136064"/>
                  <a:pt x="91151" y="14406"/>
                  <a:pt x="289323" y="0"/>
                </a:cubicBezTo>
                <a:cubicBezTo>
                  <a:pt x="455497" y="1344"/>
                  <a:pt x="564087" y="152705"/>
                  <a:pt x="578646" y="340043"/>
                </a:cubicBezTo>
                <a:cubicBezTo>
                  <a:pt x="568920" y="537342"/>
                  <a:pt x="442021" y="719281"/>
                  <a:pt x="289323" y="680086"/>
                </a:cubicBezTo>
                <a:cubicBezTo>
                  <a:pt x="85376" y="655926"/>
                  <a:pt x="9226" y="532252"/>
                  <a:pt x="0" y="340043"/>
                </a:cubicBezTo>
                <a:close/>
              </a:path>
            </a:pathLst>
          </a:custGeom>
          <a:noFill/>
          <a:ln w="12700">
            <a:solidFill>
              <a:srgbClr val="FF0000"/>
            </a:solidFill>
            <a:extLst>
              <a:ext uri="{C807C97D-BFC1-408E-A445-0C87EB9F89A2}">
                <ask:lineSketchStyleProps xmlns:ask="http://schemas.microsoft.com/office/drawing/2018/sketchyshapes" sd="1219033472">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770189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367C4A"/>
                </a:solidFill>
                <a:latin typeface="Roboto Black"/>
                <a:ea typeface="Roboto Black"/>
                <a:cs typeface="Roboto Black"/>
                <a:sym typeface="Roboto Black"/>
              </a:rPr>
              <a:t>RL Problem Formulation</a:t>
            </a:r>
          </a:p>
        </p:txBody>
      </p:sp>
      <p:sp>
        <p:nvSpPr>
          <p:cNvPr id="71" name="Google Shape;71;p15"/>
          <p:cNvSpPr txBox="1">
            <a:spLocks noGrp="1"/>
          </p:cNvSpPr>
          <p:nvPr>
            <p:ph type="body" idx="1"/>
          </p:nvPr>
        </p:nvSpPr>
        <p:spPr>
          <a:xfrm>
            <a:off x="311699" y="1152475"/>
            <a:ext cx="3041101" cy="3416400"/>
          </a:xfrm>
          <a:prstGeom prst="rect">
            <a:avLst/>
          </a:prstGeom>
        </p:spPr>
        <p:txBody>
          <a:bodyPr spcFirstLastPara="1" wrap="square" lIns="91425" tIns="91425" rIns="91425" bIns="91425" anchor="t" anchorCtr="0">
            <a:noAutofit/>
          </a:bodyPr>
          <a:lstStyle/>
          <a:p>
            <a:pPr marL="180000" indent="-180000">
              <a:spcAft>
                <a:spcPts val="1000"/>
              </a:spcAft>
              <a:buSzPts val="1600"/>
            </a:pPr>
            <a:r>
              <a:rPr lang="en-US" sz="1600" dirty="0">
                <a:latin typeface="Roboto"/>
                <a:ea typeface="Roboto"/>
                <a:cs typeface="Roboto"/>
                <a:sym typeface="Roboto"/>
              </a:rPr>
              <a:t>State</a:t>
            </a:r>
          </a:p>
          <a:p>
            <a:pPr marL="360000" lvl="1" indent="-180000">
              <a:spcBef>
                <a:spcPts val="0"/>
              </a:spcBef>
              <a:spcAft>
                <a:spcPts val="1000"/>
              </a:spcAft>
              <a:buSzPts val="1600"/>
            </a:pPr>
            <a:r>
              <a:rPr lang="en-US" sz="1200" dirty="0">
                <a:latin typeface="Roboto"/>
                <a:ea typeface="Roboto"/>
                <a:cs typeface="Roboto"/>
                <a:sym typeface="Roboto"/>
              </a:rPr>
              <a:t>Temperature in each zone</a:t>
            </a:r>
          </a:p>
          <a:p>
            <a:pPr marL="360000" lvl="1" indent="-180000">
              <a:spcBef>
                <a:spcPts val="0"/>
              </a:spcBef>
              <a:spcAft>
                <a:spcPts val="1000"/>
              </a:spcAft>
              <a:buSzPts val="1600"/>
            </a:pPr>
            <a:r>
              <a:rPr lang="en-US" sz="1200" dirty="0">
                <a:latin typeface="Roboto"/>
                <a:ea typeface="Roboto"/>
                <a:cs typeface="Roboto"/>
                <a:sym typeface="Roboto"/>
              </a:rPr>
              <a:t>Number of occupants in each zone</a:t>
            </a:r>
          </a:p>
          <a:p>
            <a:pPr marL="540000" lvl="2" indent="-180000">
              <a:spcBef>
                <a:spcPts val="0"/>
              </a:spcBef>
              <a:spcAft>
                <a:spcPts val="1000"/>
              </a:spcAft>
              <a:buSzPts val="1600"/>
              <a:buFont typeface="Arial" panose="020B0604020202020204" pitchFamily="34" charset="0"/>
              <a:buChar char="•"/>
            </a:pPr>
            <a:r>
              <a:rPr lang="en-US" sz="1200" dirty="0">
                <a:latin typeface="Roboto"/>
                <a:ea typeface="Roboto"/>
                <a:cs typeface="Roboto"/>
                <a:sym typeface="Roboto"/>
              </a:rPr>
              <a:t>For building-level occupancy, set all zone to 1 in occupied period</a:t>
            </a:r>
          </a:p>
          <a:p>
            <a:pPr marL="360000" lvl="1" indent="-180000">
              <a:spcBef>
                <a:spcPts val="0"/>
              </a:spcBef>
              <a:spcAft>
                <a:spcPts val="1000"/>
              </a:spcAft>
              <a:buSzPts val="1600"/>
            </a:pPr>
            <a:r>
              <a:rPr lang="en-US" sz="1200" dirty="0">
                <a:latin typeface="Roboto"/>
                <a:ea typeface="Roboto"/>
                <a:cs typeface="Roboto"/>
                <a:sym typeface="Roboto"/>
              </a:rPr>
              <a:t>Hour of the day</a:t>
            </a:r>
          </a:p>
          <a:p>
            <a:pPr marL="360000" lvl="1" indent="-180000">
              <a:spcBef>
                <a:spcPts val="0"/>
              </a:spcBef>
              <a:spcAft>
                <a:spcPts val="1000"/>
              </a:spcAft>
              <a:buSzPts val="1600"/>
            </a:pPr>
            <a:r>
              <a:rPr lang="en-US" sz="1200" dirty="0">
                <a:latin typeface="Roboto"/>
                <a:ea typeface="Roboto"/>
                <a:cs typeface="Roboto"/>
                <a:sym typeface="Roboto"/>
              </a:rPr>
              <a:t>Angle for each blinds</a:t>
            </a:r>
          </a:p>
          <a:p>
            <a:pPr marL="360000" lvl="1" indent="-180000">
              <a:spcBef>
                <a:spcPts val="0"/>
              </a:spcBef>
              <a:spcAft>
                <a:spcPts val="1000"/>
              </a:spcAft>
              <a:buSzPts val="1600"/>
            </a:pPr>
            <a:r>
              <a:rPr lang="en-US" sz="1200" dirty="0">
                <a:latin typeface="Roboto"/>
                <a:ea typeface="Roboto"/>
                <a:cs typeface="Roboto"/>
                <a:sym typeface="Roboto"/>
              </a:rPr>
              <a:t>Ambient temperature (with forecast)</a:t>
            </a:r>
          </a:p>
          <a:p>
            <a:pPr marL="360000" lvl="1" indent="-180000">
              <a:spcBef>
                <a:spcPts val="0"/>
              </a:spcBef>
              <a:spcAft>
                <a:spcPts val="1000"/>
              </a:spcAft>
              <a:buSzPts val="1600"/>
            </a:pPr>
            <a:r>
              <a:rPr lang="en-US" sz="1200" dirty="0">
                <a:latin typeface="Roboto"/>
                <a:ea typeface="Roboto"/>
                <a:cs typeface="Roboto"/>
                <a:sym typeface="Roboto"/>
              </a:rPr>
              <a:t>Solar radiation </a:t>
            </a:r>
            <a:r>
              <a:rPr lang="en-US" altLang="zh-CN" sz="1200" dirty="0">
                <a:latin typeface="Roboto"/>
                <a:ea typeface="Roboto"/>
                <a:cs typeface="Roboto"/>
                <a:sym typeface="Roboto"/>
              </a:rPr>
              <a:t>(with forecast)</a:t>
            </a:r>
          </a:p>
          <a:p>
            <a:pPr marL="360000" lvl="1" indent="-180000">
              <a:spcBef>
                <a:spcPts val="0"/>
              </a:spcBef>
              <a:spcAft>
                <a:spcPts val="1000"/>
              </a:spcAft>
              <a:buSzPts val="1600"/>
            </a:pPr>
            <a:endParaRPr lang="en-US" sz="1200" dirty="0">
              <a:latin typeface="Roboto"/>
              <a:ea typeface="Roboto"/>
              <a:cs typeface="Roboto"/>
              <a:sym typeface="Roboto"/>
            </a:endParaRPr>
          </a:p>
          <a:p>
            <a:pPr lvl="1" indent="-180000">
              <a:spcBef>
                <a:spcPts val="0"/>
              </a:spcBef>
              <a:spcAft>
                <a:spcPts val="1000"/>
              </a:spcAft>
              <a:buSzPts val="1600"/>
            </a:pPr>
            <a:endParaRPr lang="en-US" sz="1200" dirty="0">
              <a:latin typeface="Roboto"/>
              <a:ea typeface="Roboto"/>
              <a:cs typeface="Roboto"/>
              <a:sym typeface="Roboto"/>
            </a:endParaRPr>
          </a:p>
          <a:p>
            <a:pPr indent="-180000">
              <a:spcAft>
                <a:spcPts val="1000"/>
              </a:spcAft>
              <a:buSzPts val="1600"/>
            </a:pPr>
            <a:endParaRPr lang="en-US" sz="1600" dirty="0">
              <a:latin typeface="Roboto"/>
              <a:ea typeface="Roboto"/>
              <a:cs typeface="Roboto"/>
              <a:sym typeface="Roboto"/>
            </a:endParaRPr>
          </a:p>
        </p:txBody>
      </p:sp>
      <p:sp>
        <p:nvSpPr>
          <p:cNvPr id="72" name="Google Shape;7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Roboto"/>
                <a:ea typeface="Roboto"/>
                <a:cs typeface="Roboto"/>
                <a:sym typeface="Roboto"/>
              </a:rPr>
              <a:t>10</a:t>
            </a:r>
            <a:endParaRPr dirty="0">
              <a:latin typeface="Roboto"/>
              <a:ea typeface="Roboto"/>
              <a:cs typeface="Roboto"/>
              <a:sym typeface="Roboto"/>
            </a:endParaRPr>
          </a:p>
        </p:txBody>
      </p:sp>
      <p:sp>
        <p:nvSpPr>
          <p:cNvPr id="5" name="Google Shape;71;p15">
            <a:extLst>
              <a:ext uri="{FF2B5EF4-FFF2-40B4-BE49-F238E27FC236}">
                <a16:creationId xmlns:a16="http://schemas.microsoft.com/office/drawing/2014/main" id="{0CDD5A7F-7CD1-448A-B3DC-E1689F677007}"/>
              </a:ext>
            </a:extLst>
          </p:cNvPr>
          <p:cNvSpPr txBox="1">
            <a:spLocks/>
          </p:cNvSpPr>
          <p:nvPr/>
        </p:nvSpPr>
        <p:spPr>
          <a:xfrm>
            <a:off x="3293268" y="1152475"/>
            <a:ext cx="2844000" cy="341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Roboto" panose="02000000000000000000" pitchFamily="2" charset="0"/>
                <a:ea typeface="Roboto" panose="02000000000000000000" pitchFamily="2" charset="0"/>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80000" indent="-180000">
              <a:spcAft>
                <a:spcPts val="1000"/>
              </a:spcAft>
              <a:buSzPts val="1600"/>
            </a:pPr>
            <a:r>
              <a:rPr lang="en-US" sz="1600" dirty="0">
                <a:latin typeface="Roboto"/>
                <a:ea typeface="Roboto"/>
                <a:cs typeface="Roboto"/>
                <a:sym typeface="Roboto"/>
              </a:rPr>
              <a:t>Action</a:t>
            </a:r>
          </a:p>
          <a:p>
            <a:pPr marL="360000" lvl="1" indent="-180000">
              <a:spcBef>
                <a:spcPts val="0"/>
              </a:spcBef>
              <a:spcAft>
                <a:spcPts val="1000"/>
              </a:spcAft>
              <a:buSzPts val="1600"/>
            </a:pPr>
            <a:r>
              <a:rPr lang="en-US" sz="1200" dirty="0">
                <a:latin typeface="Roboto"/>
                <a:ea typeface="Roboto"/>
                <a:cs typeface="Roboto"/>
                <a:sym typeface="Roboto"/>
              </a:rPr>
              <a:t>Supply air temperature (SAT)</a:t>
            </a:r>
          </a:p>
          <a:p>
            <a:pPr marL="360000" lvl="1" indent="-180000">
              <a:spcBef>
                <a:spcPts val="0"/>
              </a:spcBef>
              <a:spcAft>
                <a:spcPts val="1000"/>
              </a:spcAft>
              <a:buSzPts val="1600"/>
            </a:pPr>
            <a:r>
              <a:rPr lang="en-US" sz="1200" dirty="0">
                <a:latin typeface="Roboto"/>
                <a:ea typeface="Roboto"/>
                <a:cs typeface="Roboto"/>
                <a:sym typeface="Roboto"/>
              </a:rPr>
              <a:t>Angle for each blinds</a:t>
            </a:r>
            <a:endParaRPr lang="en-US" sz="800" dirty="0">
              <a:latin typeface="Roboto"/>
              <a:ea typeface="Roboto"/>
              <a:cs typeface="Roboto"/>
              <a:sym typeface="Roboto"/>
            </a:endParaRPr>
          </a:p>
          <a:p>
            <a:pPr indent="-180000">
              <a:spcAft>
                <a:spcPts val="1000"/>
              </a:spcAft>
              <a:buSzPts val="1600"/>
            </a:pPr>
            <a:endParaRPr lang="en-US" sz="1600" dirty="0">
              <a:latin typeface="Roboto"/>
              <a:ea typeface="Roboto"/>
              <a:cs typeface="Roboto"/>
              <a:sym typeface="Roboto"/>
            </a:endParaRPr>
          </a:p>
        </p:txBody>
      </p:sp>
      <mc:AlternateContent xmlns:mc="http://schemas.openxmlformats.org/markup-compatibility/2006" xmlns:a14="http://schemas.microsoft.com/office/drawing/2010/main">
        <mc:Choice Requires="a14">
          <p:sp>
            <p:nvSpPr>
              <p:cNvPr id="6" name="Google Shape;71;p15">
                <a:extLst>
                  <a:ext uri="{FF2B5EF4-FFF2-40B4-BE49-F238E27FC236}">
                    <a16:creationId xmlns:a16="http://schemas.microsoft.com/office/drawing/2014/main" id="{E74CACE1-5270-46D9-92B5-9B3A1B5C8DB3}"/>
                  </a:ext>
                </a:extLst>
              </p:cNvPr>
              <p:cNvSpPr txBox="1">
                <a:spLocks/>
              </p:cNvSpPr>
              <p:nvPr/>
            </p:nvSpPr>
            <p:spPr>
              <a:xfrm>
                <a:off x="5988300" y="1152475"/>
                <a:ext cx="2844000" cy="341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Roboto" panose="02000000000000000000" pitchFamily="2" charset="0"/>
                    <a:ea typeface="Roboto" panose="02000000000000000000" pitchFamily="2" charset="0"/>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80000" indent="-180000">
                  <a:spcAft>
                    <a:spcPts val="1000"/>
                  </a:spcAft>
                  <a:buSzPts val="1600"/>
                </a:pPr>
                <a:r>
                  <a:rPr lang="en-US" sz="1600" dirty="0">
                    <a:latin typeface="Roboto"/>
                    <a:ea typeface="Roboto"/>
                    <a:cs typeface="Roboto"/>
                    <a:sym typeface="Roboto"/>
                  </a:rPr>
                  <a:t>Reward</a:t>
                </a:r>
              </a:p>
              <a:p>
                <a:pPr marL="360000" lvl="1" indent="-180000">
                  <a:spcBef>
                    <a:spcPts val="0"/>
                  </a:spcBef>
                  <a:spcAft>
                    <a:spcPts val="1000"/>
                  </a:spcAft>
                  <a:buSzPts val="1600"/>
                </a:pPr>
                <a:r>
                  <a:rPr lang="en-US" sz="1200" dirty="0">
                    <a:latin typeface="Roboto"/>
                    <a:ea typeface="Roboto"/>
                    <a:cs typeface="Roboto"/>
                    <a:sym typeface="Roboto"/>
                  </a:rPr>
                  <a:t>Weighted sum of three objectives</a:t>
                </a:r>
              </a:p>
              <a:p>
                <a:pPr marL="540000" lvl="2" indent="-180000">
                  <a:spcBef>
                    <a:spcPts val="0"/>
                  </a:spcBef>
                  <a:spcAft>
                    <a:spcPts val="1000"/>
                  </a:spcAft>
                  <a:buSzPts val="1600"/>
                  <a:buFont typeface="Arial" panose="020B0604020202020204" pitchFamily="34" charset="0"/>
                  <a:buChar char="•"/>
                </a:pPr>
                <a14:m>
                  <m:oMath xmlns:m="http://schemas.openxmlformats.org/officeDocument/2006/math">
                    <m:r>
                      <a:rPr lang="en-CA" sz="1200" b="0" i="1" smtClean="0">
                        <a:latin typeface="Cambria Math" panose="02040503050406030204" pitchFamily="18" charset="0"/>
                        <a:ea typeface="Roboto"/>
                        <a:cs typeface="Roboto"/>
                        <a:sym typeface="Roboto"/>
                      </a:rPr>
                      <m:t>𝐸</m:t>
                    </m:r>
                  </m:oMath>
                </a14:m>
                <a:r>
                  <a:rPr lang="en-US" sz="1200" dirty="0">
                    <a:latin typeface="Roboto"/>
                    <a:ea typeface="Roboto"/>
                    <a:cs typeface="Roboto"/>
                    <a:sym typeface="Roboto"/>
                  </a:rPr>
                  <a:t>: Energy Consumption</a:t>
                </a:r>
              </a:p>
              <a:p>
                <a:pPr marL="540000" lvl="2" indent="-180000">
                  <a:spcBef>
                    <a:spcPts val="0"/>
                  </a:spcBef>
                  <a:spcAft>
                    <a:spcPts val="1000"/>
                  </a:spcAft>
                  <a:buSzPts val="1600"/>
                  <a:buFont typeface="Arial" panose="020B0604020202020204" pitchFamily="34" charset="0"/>
                  <a:buChar char="•"/>
                </a:pPr>
                <a14:m>
                  <m:oMath xmlns:m="http://schemas.openxmlformats.org/officeDocument/2006/math">
                    <m:sSub>
                      <m:sSubPr>
                        <m:ctrlPr>
                          <a:rPr lang="en-CA" altLang="zh-CN" sz="1200" b="0" i="1" smtClean="0">
                            <a:latin typeface="Cambria Math" panose="02040503050406030204" pitchFamily="18" charset="0"/>
                            <a:ea typeface="Roboto"/>
                            <a:cs typeface="Roboto"/>
                            <a:sym typeface="Roboto"/>
                          </a:rPr>
                        </m:ctrlPr>
                      </m:sSubPr>
                      <m:e>
                        <m:r>
                          <a:rPr lang="en-CA" altLang="zh-CN" sz="1200" b="0" i="1" smtClean="0">
                            <a:latin typeface="Cambria Math" panose="02040503050406030204" pitchFamily="18" charset="0"/>
                            <a:ea typeface="Roboto"/>
                            <a:cs typeface="Roboto"/>
                            <a:sym typeface="Roboto"/>
                          </a:rPr>
                          <m:t>𝑇</m:t>
                        </m:r>
                      </m:e>
                      <m:sub>
                        <m:r>
                          <a:rPr lang="en-CA" altLang="zh-CN" sz="1200" b="0" i="1" smtClean="0">
                            <a:latin typeface="Cambria Math" panose="02040503050406030204" pitchFamily="18" charset="0"/>
                            <a:ea typeface="Roboto"/>
                            <a:cs typeface="Roboto"/>
                            <a:sym typeface="Roboto"/>
                          </a:rPr>
                          <m:t>𝑐</m:t>
                        </m:r>
                      </m:sub>
                    </m:sSub>
                  </m:oMath>
                </a14:m>
                <a:r>
                  <a:rPr lang="en-US" altLang="zh-CN" sz="1200" dirty="0">
                    <a:latin typeface="Roboto"/>
                    <a:ea typeface="Roboto"/>
                    <a:cs typeface="Roboto"/>
                    <a:sym typeface="Roboto"/>
                  </a:rPr>
                  <a:t>: </a:t>
                </a:r>
                <a:r>
                  <a:rPr lang="en-US" sz="1200" dirty="0">
                    <a:latin typeface="Roboto"/>
                    <a:ea typeface="Roboto"/>
                    <a:cs typeface="Roboto"/>
                    <a:sym typeface="Roboto"/>
                  </a:rPr>
                  <a:t>Thermal Comfort</a:t>
                </a:r>
              </a:p>
              <a:p>
                <a:pPr marL="540000" lvl="2" indent="-180000">
                  <a:spcBef>
                    <a:spcPts val="0"/>
                  </a:spcBef>
                  <a:spcAft>
                    <a:spcPts val="1000"/>
                  </a:spcAft>
                  <a:buSzPts val="1600"/>
                  <a:buFont typeface="Arial" panose="020B0604020202020204" pitchFamily="34" charset="0"/>
                  <a:buChar char="•"/>
                </a:pPr>
                <a14:m>
                  <m:oMath xmlns:m="http://schemas.openxmlformats.org/officeDocument/2006/math">
                    <m:sSub>
                      <m:sSubPr>
                        <m:ctrlPr>
                          <a:rPr lang="en-CA" altLang="zh-CN" sz="1200" b="0" i="1" smtClean="0">
                            <a:latin typeface="Cambria Math" panose="02040503050406030204" pitchFamily="18" charset="0"/>
                            <a:ea typeface="Roboto"/>
                            <a:cs typeface="Roboto"/>
                            <a:sym typeface="Roboto"/>
                          </a:rPr>
                        </m:ctrlPr>
                      </m:sSubPr>
                      <m:e>
                        <m:r>
                          <a:rPr lang="en-CA" altLang="zh-CN" sz="1200" b="0" i="1" smtClean="0">
                            <a:latin typeface="Cambria Math" panose="02040503050406030204" pitchFamily="18" charset="0"/>
                            <a:ea typeface="Roboto"/>
                            <a:cs typeface="Roboto"/>
                            <a:sym typeface="Roboto"/>
                          </a:rPr>
                          <m:t>𝑉</m:t>
                        </m:r>
                      </m:e>
                      <m:sub>
                        <m:r>
                          <a:rPr lang="en-CA" altLang="zh-CN" sz="1200" b="0" i="1" smtClean="0">
                            <a:latin typeface="Cambria Math" panose="02040503050406030204" pitchFamily="18" charset="0"/>
                            <a:ea typeface="Roboto"/>
                            <a:cs typeface="Roboto"/>
                            <a:sym typeface="Roboto"/>
                          </a:rPr>
                          <m:t>𝑐</m:t>
                        </m:r>
                      </m:sub>
                    </m:sSub>
                  </m:oMath>
                </a14:m>
                <a:r>
                  <a:rPr lang="en-US" altLang="zh-CN" sz="1200" dirty="0">
                    <a:latin typeface="Roboto"/>
                    <a:ea typeface="Roboto"/>
                    <a:cs typeface="Roboto"/>
                    <a:sym typeface="Roboto"/>
                  </a:rPr>
                  <a:t>: </a:t>
                </a:r>
                <a:r>
                  <a:rPr lang="en-US" sz="1200" dirty="0">
                    <a:latin typeface="Roboto"/>
                    <a:ea typeface="Roboto"/>
                    <a:cs typeface="Roboto"/>
                    <a:sym typeface="Roboto"/>
                  </a:rPr>
                  <a:t>Visual Comfort</a:t>
                </a:r>
              </a:p>
              <a:p>
                <a:pPr marL="360000" lvl="2" indent="0">
                  <a:spcBef>
                    <a:spcPts val="0"/>
                  </a:spcBef>
                  <a:spcAft>
                    <a:spcPts val="1000"/>
                  </a:spcAft>
                  <a:buSzPts val="1600"/>
                  <a:buNone/>
                </a:pPr>
                <a:endParaRPr lang="en-US" sz="1200" dirty="0">
                  <a:latin typeface="Roboto"/>
                  <a:ea typeface="Roboto"/>
                  <a:cs typeface="Roboto"/>
                  <a:sym typeface="Roboto"/>
                </a:endParaRPr>
              </a:p>
              <a:p>
                <a:pPr marL="0" indent="0">
                  <a:spcAft>
                    <a:spcPts val="1000"/>
                  </a:spcAft>
                  <a:buSzPts val="1600"/>
                  <a:buNone/>
                </a:pPr>
                <a14:m>
                  <m:oMathPara xmlns:m="http://schemas.openxmlformats.org/officeDocument/2006/math">
                    <m:oMathParaPr>
                      <m:jc m:val="centerGroup"/>
                    </m:oMathParaPr>
                    <m:oMath xmlns:m="http://schemas.openxmlformats.org/officeDocument/2006/math">
                      <m:r>
                        <a:rPr lang="en-CA" sz="1600" b="0" i="1" smtClean="0">
                          <a:latin typeface="Cambria Math" panose="02040503050406030204" pitchFamily="18" charset="0"/>
                          <a:ea typeface="Roboto"/>
                          <a:cs typeface="Roboto"/>
                          <a:sym typeface="Roboto"/>
                        </a:rPr>
                        <m:t>𝑅</m:t>
                      </m:r>
                      <m:r>
                        <a:rPr lang="en-CA" sz="1600" b="0" i="1" smtClean="0">
                          <a:latin typeface="Cambria Math" panose="02040503050406030204" pitchFamily="18" charset="0"/>
                          <a:ea typeface="Roboto"/>
                          <a:cs typeface="Roboto"/>
                          <a:sym typeface="Roboto"/>
                        </a:rPr>
                        <m:t>=</m:t>
                      </m:r>
                      <m:r>
                        <m:rPr>
                          <m:aln/>
                        </m:rPr>
                        <a:rPr lang="en-CA" sz="1600" b="0" i="1" smtClean="0">
                          <a:latin typeface="Cambria Math" panose="02040503050406030204" pitchFamily="18" charset="0"/>
                          <a:ea typeface="Roboto"/>
                          <a:cs typeface="Roboto"/>
                          <a:sym typeface="Roboto"/>
                        </a:rPr>
                        <m:t>−</m:t>
                      </m:r>
                      <m:sSub>
                        <m:sSubPr>
                          <m:ctrlPr>
                            <a:rPr lang="en-CA" sz="1600" b="0" i="1" smtClean="0">
                              <a:latin typeface="Cambria Math" panose="02040503050406030204" pitchFamily="18" charset="0"/>
                              <a:ea typeface="Roboto"/>
                              <a:cs typeface="Roboto"/>
                              <a:sym typeface="Roboto"/>
                            </a:rPr>
                          </m:ctrlPr>
                        </m:sSubPr>
                        <m:e>
                          <m:r>
                            <a:rPr lang="en-CA" sz="1600" b="0" i="1" smtClean="0">
                              <a:latin typeface="Cambria Math" panose="02040503050406030204" pitchFamily="18" charset="0"/>
                              <a:ea typeface="Roboto"/>
                              <a:cs typeface="Roboto"/>
                              <a:sym typeface="Roboto"/>
                            </a:rPr>
                            <m:t>𝜌</m:t>
                          </m:r>
                        </m:e>
                        <m:sub>
                          <m:r>
                            <a:rPr lang="en-CA" sz="1600" b="0" i="1" smtClean="0">
                              <a:latin typeface="Cambria Math" panose="02040503050406030204" pitchFamily="18" charset="0"/>
                              <a:ea typeface="Roboto"/>
                              <a:cs typeface="Roboto"/>
                              <a:sym typeface="Roboto"/>
                            </a:rPr>
                            <m:t>𝐸</m:t>
                          </m:r>
                        </m:sub>
                      </m:sSub>
                      <m:r>
                        <m:rPr>
                          <m:nor/>
                        </m:rPr>
                        <a:rPr lang="en-CA" sz="1600" b="0" i="0" smtClean="0">
                          <a:latin typeface="Cambria Math" panose="02040503050406030204" pitchFamily="18" charset="0"/>
                          <a:ea typeface="Roboto"/>
                          <a:cs typeface="Roboto"/>
                          <a:sym typeface="Roboto"/>
                        </a:rPr>
                        <m:t>Norm</m:t>
                      </m:r>
                      <m:d>
                        <m:dPr>
                          <m:ctrlPr>
                            <a:rPr lang="en-CA" sz="1600" b="0" i="1" smtClean="0">
                              <a:latin typeface="Cambria Math" panose="02040503050406030204" pitchFamily="18" charset="0"/>
                              <a:ea typeface="Roboto"/>
                              <a:cs typeface="Roboto"/>
                              <a:sym typeface="Roboto"/>
                            </a:rPr>
                          </m:ctrlPr>
                        </m:dPr>
                        <m:e>
                          <m:r>
                            <a:rPr lang="en-CA" altLang="zh-CN" sz="1600" i="1">
                              <a:latin typeface="Cambria Math" panose="02040503050406030204" pitchFamily="18" charset="0"/>
                              <a:ea typeface="Roboto"/>
                              <a:cs typeface="Roboto"/>
                              <a:sym typeface="Roboto"/>
                            </a:rPr>
                            <m:t>𝐸</m:t>
                          </m:r>
                        </m:e>
                      </m:d>
                      <m:r>
                        <a:rPr lang="en-CA" sz="1600" b="0" i="1" smtClean="0">
                          <a:latin typeface="Cambria Math" panose="02040503050406030204" pitchFamily="18" charset="0"/>
                          <a:ea typeface="Roboto"/>
                          <a:cs typeface="Roboto"/>
                          <a:sym typeface="Roboto"/>
                        </a:rPr>
                        <m:t>+</m:t>
                      </m:r>
                    </m:oMath>
                    <m:oMath xmlns:m="http://schemas.openxmlformats.org/officeDocument/2006/math">
                      <m:r>
                        <m:rPr>
                          <m:aln/>
                        </m:rPr>
                        <a:rPr lang="en-CA" sz="1600" b="0" i="1" smtClean="0">
                          <a:latin typeface="Cambria Math" panose="02040503050406030204" pitchFamily="18" charset="0"/>
                          <a:ea typeface="Roboto"/>
                          <a:cs typeface="Roboto"/>
                          <a:sym typeface="Roboto"/>
                        </a:rPr>
                        <m:t>−</m:t>
                      </m:r>
                      <m:sSub>
                        <m:sSubPr>
                          <m:ctrlPr>
                            <a:rPr lang="en-CA" sz="1600" b="0" i="1" smtClean="0">
                              <a:latin typeface="Cambria Math" panose="02040503050406030204" pitchFamily="18" charset="0"/>
                              <a:ea typeface="Roboto"/>
                              <a:cs typeface="Roboto"/>
                              <a:sym typeface="Roboto"/>
                            </a:rPr>
                          </m:ctrlPr>
                        </m:sSubPr>
                        <m:e>
                          <m:r>
                            <a:rPr lang="en-CA" sz="1600" b="0" i="1" smtClean="0">
                              <a:latin typeface="Cambria Math" panose="02040503050406030204" pitchFamily="18" charset="0"/>
                              <a:ea typeface="Roboto"/>
                              <a:cs typeface="Roboto"/>
                              <a:sym typeface="Roboto"/>
                            </a:rPr>
                            <m:t>𝜌</m:t>
                          </m:r>
                        </m:e>
                        <m:sub>
                          <m:r>
                            <a:rPr lang="en-CA" sz="1600" b="0" i="1" smtClean="0">
                              <a:latin typeface="Cambria Math" panose="02040503050406030204" pitchFamily="18" charset="0"/>
                              <a:ea typeface="Roboto"/>
                              <a:cs typeface="Roboto"/>
                              <a:sym typeface="Roboto"/>
                            </a:rPr>
                            <m:t>𝑇</m:t>
                          </m:r>
                        </m:sub>
                      </m:sSub>
                      <m:r>
                        <m:rPr>
                          <m:nor/>
                        </m:rPr>
                        <a:rPr lang="en-CA" altLang="zh-CN" sz="1600">
                          <a:latin typeface="Cambria Math" panose="02040503050406030204" pitchFamily="18" charset="0"/>
                          <a:ea typeface="Roboto"/>
                          <a:cs typeface="Roboto"/>
                          <a:sym typeface="Roboto"/>
                        </a:rPr>
                        <m:t>Norm</m:t>
                      </m:r>
                      <m:d>
                        <m:dPr>
                          <m:ctrlPr>
                            <a:rPr lang="en-CA" altLang="zh-CN" sz="1600" i="1">
                              <a:latin typeface="Cambria Math" panose="02040503050406030204" pitchFamily="18" charset="0"/>
                              <a:ea typeface="Roboto"/>
                              <a:cs typeface="Roboto"/>
                              <a:sym typeface="Roboto"/>
                            </a:rPr>
                          </m:ctrlPr>
                        </m:dPr>
                        <m:e>
                          <m:sSub>
                            <m:sSubPr>
                              <m:ctrlPr>
                                <a:rPr lang="en-CA" altLang="zh-CN" sz="1600" b="0" i="1" smtClean="0">
                                  <a:latin typeface="Cambria Math" panose="02040503050406030204" pitchFamily="18" charset="0"/>
                                  <a:ea typeface="Roboto"/>
                                  <a:cs typeface="Roboto"/>
                                  <a:sym typeface="Roboto"/>
                                </a:rPr>
                              </m:ctrlPr>
                            </m:sSubPr>
                            <m:e>
                              <m:r>
                                <a:rPr lang="en-CA" altLang="zh-CN" sz="1600" b="0" i="1" smtClean="0">
                                  <a:latin typeface="Cambria Math" panose="02040503050406030204" pitchFamily="18" charset="0"/>
                                  <a:ea typeface="Roboto"/>
                                  <a:cs typeface="Roboto"/>
                                  <a:sym typeface="Roboto"/>
                                </a:rPr>
                                <m:t>𝑇</m:t>
                              </m:r>
                            </m:e>
                            <m:sub>
                              <m:r>
                                <a:rPr lang="en-CA" altLang="zh-CN" sz="1600" b="0" i="1" smtClean="0">
                                  <a:latin typeface="Cambria Math" panose="02040503050406030204" pitchFamily="18" charset="0"/>
                                  <a:ea typeface="Roboto"/>
                                  <a:cs typeface="Roboto"/>
                                  <a:sym typeface="Roboto"/>
                                </a:rPr>
                                <m:t>𝑐</m:t>
                              </m:r>
                            </m:sub>
                          </m:sSub>
                        </m:e>
                      </m:d>
                      <m:r>
                        <a:rPr lang="en-CA" altLang="zh-CN" sz="1600" b="0" i="1" smtClean="0">
                          <a:latin typeface="Cambria Math" panose="02040503050406030204" pitchFamily="18" charset="0"/>
                          <a:ea typeface="Roboto"/>
                          <a:cs typeface="Roboto"/>
                          <a:sym typeface="Roboto"/>
                        </a:rPr>
                        <m:t>+</m:t>
                      </m:r>
                    </m:oMath>
                    <m:oMath xmlns:m="http://schemas.openxmlformats.org/officeDocument/2006/math">
                      <m:r>
                        <m:rPr>
                          <m:aln/>
                        </m:rPr>
                        <a:rPr lang="en-CA" sz="1600" b="0" i="1" smtClean="0">
                          <a:latin typeface="Cambria Math" panose="02040503050406030204" pitchFamily="18" charset="0"/>
                          <a:ea typeface="Roboto"/>
                          <a:cs typeface="Roboto"/>
                          <a:sym typeface="Roboto"/>
                        </a:rPr>
                        <m:t>−</m:t>
                      </m:r>
                      <m:sSub>
                        <m:sSubPr>
                          <m:ctrlPr>
                            <a:rPr lang="en-CA" sz="1600" b="0" i="1" smtClean="0">
                              <a:latin typeface="Cambria Math" panose="02040503050406030204" pitchFamily="18" charset="0"/>
                              <a:ea typeface="Roboto"/>
                              <a:cs typeface="Roboto"/>
                              <a:sym typeface="Roboto"/>
                            </a:rPr>
                          </m:ctrlPr>
                        </m:sSubPr>
                        <m:e>
                          <m:r>
                            <a:rPr lang="en-CA" sz="1600" b="0" i="1" smtClean="0">
                              <a:latin typeface="Cambria Math" panose="02040503050406030204" pitchFamily="18" charset="0"/>
                              <a:ea typeface="Roboto"/>
                              <a:cs typeface="Roboto"/>
                              <a:sym typeface="Roboto"/>
                            </a:rPr>
                            <m:t>𝜌</m:t>
                          </m:r>
                        </m:e>
                        <m:sub>
                          <m:r>
                            <a:rPr lang="en-CA" sz="1600" b="0" i="1" smtClean="0">
                              <a:latin typeface="Cambria Math" panose="02040503050406030204" pitchFamily="18" charset="0"/>
                              <a:ea typeface="Roboto"/>
                              <a:cs typeface="Roboto"/>
                              <a:sym typeface="Roboto"/>
                            </a:rPr>
                            <m:t>𝑉</m:t>
                          </m:r>
                        </m:sub>
                      </m:sSub>
                      <m:r>
                        <m:rPr>
                          <m:nor/>
                        </m:rPr>
                        <a:rPr lang="en-CA" altLang="zh-CN" sz="1600">
                          <a:latin typeface="Cambria Math" panose="02040503050406030204" pitchFamily="18" charset="0"/>
                          <a:ea typeface="Roboto"/>
                          <a:cs typeface="Roboto"/>
                          <a:sym typeface="Roboto"/>
                        </a:rPr>
                        <m:t>Norm</m:t>
                      </m:r>
                      <m:d>
                        <m:dPr>
                          <m:ctrlPr>
                            <a:rPr lang="en-CA" altLang="zh-CN" sz="1600" i="1">
                              <a:latin typeface="Cambria Math" panose="02040503050406030204" pitchFamily="18" charset="0"/>
                              <a:ea typeface="Roboto"/>
                              <a:cs typeface="Roboto"/>
                              <a:sym typeface="Roboto"/>
                            </a:rPr>
                          </m:ctrlPr>
                        </m:dPr>
                        <m:e>
                          <m:sSub>
                            <m:sSubPr>
                              <m:ctrlPr>
                                <a:rPr lang="en-CA" altLang="zh-CN" sz="1600" b="0" i="1" smtClean="0">
                                  <a:latin typeface="Cambria Math" panose="02040503050406030204" pitchFamily="18" charset="0"/>
                                  <a:ea typeface="Roboto"/>
                                  <a:cs typeface="Roboto"/>
                                  <a:sym typeface="Roboto"/>
                                </a:rPr>
                              </m:ctrlPr>
                            </m:sSubPr>
                            <m:e>
                              <m:r>
                                <a:rPr lang="en-CA" altLang="zh-CN" sz="1600" b="0" i="1" smtClean="0">
                                  <a:latin typeface="Cambria Math" panose="02040503050406030204" pitchFamily="18" charset="0"/>
                                  <a:ea typeface="Roboto"/>
                                  <a:cs typeface="Roboto"/>
                                  <a:sym typeface="Roboto"/>
                                </a:rPr>
                                <m:t>𝑉</m:t>
                              </m:r>
                            </m:e>
                            <m:sub>
                              <m:r>
                                <a:rPr lang="en-CA" altLang="zh-CN" sz="1600" b="0" i="1" smtClean="0">
                                  <a:latin typeface="Cambria Math" panose="02040503050406030204" pitchFamily="18" charset="0"/>
                                  <a:ea typeface="Roboto"/>
                                  <a:cs typeface="Roboto"/>
                                  <a:sym typeface="Roboto"/>
                                </a:rPr>
                                <m:t>𝑐</m:t>
                              </m:r>
                            </m:sub>
                          </m:sSub>
                        </m:e>
                      </m:d>
                    </m:oMath>
                  </m:oMathPara>
                </a14:m>
                <a:endParaRPr lang="en-US" sz="1600" dirty="0">
                  <a:latin typeface="Roboto"/>
                  <a:ea typeface="Roboto"/>
                  <a:cs typeface="Roboto"/>
                  <a:sym typeface="Roboto"/>
                </a:endParaRPr>
              </a:p>
            </p:txBody>
          </p:sp>
        </mc:Choice>
        <mc:Fallback xmlns="">
          <p:sp>
            <p:nvSpPr>
              <p:cNvPr id="6" name="Google Shape;71;p15">
                <a:extLst>
                  <a:ext uri="{FF2B5EF4-FFF2-40B4-BE49-F238E27FC236}">
                    <a16:creationId xmlns:a16="http://schemas.microsoft.com/office/drawing/2014/main" id="{E74CACE1-5270-46D9-92B5-9B3A1B5C8DB3}"/>
                  </a:ext>
                </a:extLst>
              </p:cNvPr>
              <p:cNvSpPr txBox="1">
                <a:spLocks noRot="1" noChangeAspect="1" noMove="1" noResize="1" noEditPoints="1" noAdjustHandles="1" noChangeArrowheads="1" noChangeShapeType="1" noTextEdit="1"/>
              </p:cNvSpPr>
              <p:nvPr/>
            </p:nvSpPr>
            <p:spPr>
              <a:xfrm>
                <a:off x="5988300" y="1152475"/>
                <a:ext cx="2844000" cy="3416400"/>
              </a:xfrm>
              <a:prstGeom prst="rect">
                <a:avLst/>
              </a:prstGeom>
              <a:blipFill>
                <a:blip r:embed="rId3"/>
                <a:stretch>
                  <a:fillRect l="-857"/>
                </a:stretch>
              </a:blipFill>
              <a:ln>
                <a:noFill/>
              </a:ln>
            </p:spPr>
            <p:txBody>
              <a:bodyPr/>
              <a:lstStyle/>
              <a:p>
                <a:r>
                  <a:rPr lang="zh-CN" altLang="en-US">
                    <a:noFill/>
                  </a:rPr>
                  <a:t> </a:t>
                </a:r>
              </a:p>
            </p:txBody>
          </p:sp>
        </mc:Fallback>
      </mc:AlternateContent>
    </p:spTree>
    <p:extLst>
      <p:ext uri="{BB962C8B-B14F-4D97-AF65-F5344CB8AC3E}">
        <p14:creationId xmlns:p14="http://schemas.microsoft.com/office/powerpoint/2010/main" val="31290982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fade">
                                      <p:cBhvr>
                                        <p:cTn id="7" dur="300"/>
                                        <p:tgtEl>
                                          <p:spTgt spid="7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3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3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solidFill>
                  <a:srgbClr val="367C4A"/>
                </a:solidFill>
                <a:latin typeface="Roboto Black"/>
                <a:ea typeface="Roboto Black"/>
                <a:cs typeface="Roboto Black"/>
                <a:sym typeface="Roboto Black"/>
              </a:rPr>
              <a:t>Control Scenarios</a:t>
            </a:r>
            <a:endParaRPr dirty="0">
              <a:solidFill>
                <a:srgbClr val="367C4A"/>
              </a:solidFill>
              <a:latin typeface="Roboto Black"/>
              <a:ea typeface="Roboto Black"/>
              <a:cs typeface="Roboto Black"/>
              <a:sym typeface="Roboto Black"/>
            </a:endParaRPr>
          </a:p>
        </p:txBody>
      </p:sp>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indent="-330200">
              <a:spcAft>
                <a:spcPts val="1000"/>
              </a:spcAft>
              <a:buSzPts val="1600"/>
            </a:pPr>
            <a:r>
              <a:rPr lang="en-US" sz="1600" dirty="0">
                <a:latin typeface="Roboto"/>
                <a:ea typeface="Roboto"/>
                <a:cs typeface="Roboto"/>
                <a:sym typeface="Roboto"/>
              </a:rPr>
              <a:t>6 different control scenarios</a:t>
            </a:r>
          </a:p>
          <a:p>
            <a:pPr marL="127000" indent="0">
              <a:spcAft>
                <a:spcPts val="1000"/>
              </a:spcAft>
              <a:buSzPts val="1600"/>
              <a:buNone/>
            </a:pPr>
            <a:endParaRPr lang="en-US" sz="1600" dirty="0">
              <a:latin typeface="Roboto"/>
              <a:ea typeface="Roboto"/>
              <a:cs typeface="Roboto"/>
              <a:sym typeface="Roboto"/>
            </a:endParaRPr>
          </a:p>
          <a:p>
            <a:pPr indent="-330200">
              <a:spcAft>
                <a:spcPts val="1000"/>
              </a:spcAft>
              <a:buSzPts val="1600"/>
            </a:pPr>
            <a:endParaRPr lang="en-US" sz="1600" dirty="0">
              <a:latin typeface="Roboto"/>
              <a:ea typeface="Roboto"/>
              <a:cs typeface="Roboto"/>
              <a:sym typeface="Roboto"/>
            </a:endParaRPr>
          </a:p>
        </p:txBody>
      </p:sp>
      <p:sp>
        <p:nvSpPr>
          <p:cNvPr id="72" name="Google Shape;7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Roboto"/>
                <a:ea typeface="Roboto"/>
                <a:cs typeface="Roboto"/>
                <a:sym typeface="Roboto"/>
              </a:rPr>
              <a:t>11</a:t>
            </a:r>
            <a:endParaRPr dirty="0">
              <a:latin typeface="Roboto"/>
              <a:ea typeface="Roboto"/>
              <a:cs typeface="Roboto"/>
              <a:sym typeface="Roboto"/>
            </a:endParaRPr>
          </a:p>
        </p:txBody>
      </p:sp>
      <p:graphicFrame>
        <p:nvGraphicFramePr>
          <p:cNvPr id="2" name="Table 2">
            <a:extLst>
              <a:ext uri="{FF2B5EF4-FFF2-40B4-BE49-F238E27FC236}">
                <a16:creationId xmlns:a16="http://schemas.microsoft.com/office/drawing/2014/main" id="{0E630666-D4A4-491A-9A2F-D3897B29F071}"/>
              </a:ext>
            </a:extLst>
          </p:cNvPr>
          <p:cNvGraphicFramePr>
            <a:graphicFrameLocks noGrp="1"/>
          </p:cNvGraphicFramePr>
          <p:nvPr>
            <p:extLst>
              <p:ext uri="{D42A27DB-BD31-4B8C-83A1-F6EECF244321}">
                <p14:modId xmlns:p14="http://schemas.microsoft.com/office/powerpoint/2010/main" val="1642505362"/>
              </p:ext>
            </p:extLst>
          </p:nvPr>
        </p:nvGraphicFramePr>
        <p:xfrm>
          <a:off x="1114425" y="1837423"/>
          <a:ext cx="6915150" cy="2595880"/>
        </p:xfrm>
        <a:graphic>
          <a:graphicData uri="http://schemas.openxmlformats.org/drawingml/2006/table">
            <a:tbl>
              <a:tblPr firstRow="1" bandRow="1">
                <a:tableStyleId>{9D7B26C5-4107-4FEC-AEDC-1716B250A1EF}</a:tableStyleId>
              </a:tblPr>
              <a:tblGrid>
                <a:gridCol w="2305050">
                  <a:extLst>
                    <a:ext uri="{9D8B030D-6E8A-4147-A177-3AD203B41FA5}">
                      <a16:colId xmlns:a16="http://schemas.microsoft.com/office/drawing/2014/main" val="6188389"/>
                    </a:ext>
                  </a:extLst>
                </a:gridCol>
                <a:gridCol w="2305050">
                  <a:extLst>
                    <a:ext uri="{9D8B030D-6E8A-4147-A177-3AD203B41FA5}">
                      <a16:colId xmlns:a16="http://schemas.microsoft.com/office/drawing/2014/main" val="3891818304"/>
                    </a:ext>
                  </a:extLst>
                </a:gridCol>
                <a:gridCol w="2305050">
                  <a:extLst>
                    <a:ext uri="{9D8B030D-6E8A-4147-A177-3AD203B41FA5}">
                      <a16:colId xmlns:a16="http://schemas.microsoft.com/office/drawing/2014/main" val="552758876"/>
                    </a:ext>
                  </a:extLst>
                </a:gridCol>
              </a:tblGrid>
              <a:tr h="370840">
                <a:tc>
                  <a:txBody>
                    <a:bodyPr/>
                    <a:lstStyle/>
                    <a:p>
                      <a:pPr algn="ctr"/>
                      <a:r>
                        <a:rPr lang="en-CA" altLang="zh-CN" dirty="0"/>
                        <a:t>HVAC</a:t>
                      </a:r>
                      <a:endParaRPr lang="zh-CN" altLang="en-US" dirty="0"/>
                    </a:p>
                  </a:txBody>
                  <a:tcPr/>
                </a:tc>
                <a:tc>
                  <a:txBody>
                    <a:bodyPr/>
                    <a:lstStyle/>
                    <a:p>
                      <a:pPr algn="ctr"/>
                      <a:r>
                        <a:rPr lang="en-CA" altLang="zh-CN" dirty="0"/>
                        <a:t>Blinds</a:t>
                      </a:r>
                      <a:endParaRPr lang="zh-CN" altLang="en-US" dirty="0"/>
                    </a:p>
                  </a:txBody>
                  <a:tcPr/>
                </a:tc>
                <a:tc>
                  <a:txBody>
                    <a:bodyPr/>
                    <a:lstStyle/>
                    <a:p>
                      <a:pPr algn="ctr"/>
                      <a:r>
                        <a:rPr lang="en-CA" altLang="zh-CN" dirty="0"/>
                        <a:t>Lighting</a:t>
                      </a:r>
                      <a:endParaRPr lang="zh-CN" altLang="en-US" dirty="0"/>
                    </a:p>
                  </a:txBody>
                  <a:tcPr/>
                </a:tc>
                <a:extLst>
                  <a:ext uri="{0D108BD9-81ED-4DB2-BD59-A6C34878D82A}">
                    <a16:rowId xmlns:a16="http://schemas.microsoft.com/office/drawing/2014/main" val="170788553"/>
                  </a:ext>
                </a:extLst>
              </a:tr>
              <a:tr h="370840">
                <a:tc>
                  <a:txBody>
                    <a:bodyPr/>
                    <a:lstStyle/>
                    <a:p>
                      <a:pPr algn="ctr"/>
                      <a:r>
                        <a:rPr lang="en-CA" altLang="zh-CN" dirty="0"/>
                        <a:t>SAT setpoint</a:t>
                      </a:r>
                      <a:endParaRPr lang="zh-CN" altLang="en-US" dirty="0"/>
                    </a:p>
                  </a:txBody>
                  <a:tcPr>
                    <a:solidFill>
                      <a:schemeClr val="accent4">
                        <a:lumMod val="75000"/>
                        <a:alpha val="20000"/>
                      </a:schemeClr>
                    </a:solidFill>
                  </a:tcPr>
                </a:tc>
                <a:tc>
                  <a:txBody>
                    <a:bodyPr/>
                    <a:lstStyle/>
                    <a:p>
                      <a:pPr algn="ctr"/>
                      <a:r>
                        <a:rPr lang="en-CA" altLang="zh-CN" dirty="0"/>
                        <a:t>Always open</a:t>
                      </a:r>
                      <a:endParaRPr lang="zh-CN" altLang="en-US" dirty="0"/>
                    </a:p>
                  </a:txBody>
                  <a:tcPr>
                    <a:solidFill>
                      <a:schemeClr val="accent4">
                        <a:lumMod val="75000"/>
                        <a:alpha val="20000"/>
                      </a:schemeClr>
                    </a:solidFill>
                  </a:tcPr>
                </a:tc>
                <a:tc>
                  <a:txBody>
                    <a:bodyPr/>
                    <a:lstStyle/>
                    <a:p>
                      <a:pPr algn="ctr"/>
                      <a:r>
                        <a:rPr lang="en-CA" altLang="zh-CN" dirty="0"/>
                        <a:t>Not controlled</a:t>
                      </a:r>
                      <a:endParaRPr lang="zh-CN" altLang="en-US" dirty="0"/>
                    </a:p>
                  </a:txBody>
                  <a:tcPr>
                    <a:solidFill>
                      <a:schemeClr val="accent4">
                        <a:lumMod val="75000"/>
                        <a:alpha val="20000"/>
                      </a:schemeClr>
                    </a:solidFill>
                  </a:tcPr>
                </a:tc>
                <a:extLst>
                  <a:ext uri="{0D108BD9-81ED-4DB2-BD59-A6C34878D82A}">
                    <a16:rowId xmlns:a16="http://schemas.microsoft.com/office/drawing/2014/main" val="1110896728"/>
                  </a:ext>
                </a:extLst>
              </a:tr>
              <a:tr h="370840">
                <a:tc>
                  <a:txBody>
                    <a:bodyPr/>
                    <a:lstStyle/>
                    <a:p>
                      <a:pPr algn="ctr"/>
                      <a:r>
                        <a:rPr lang="en-CA" altLang="zh-CN" dirty="0"/>
                        <a:t>SAT setpoint</a:t>
                      </a:r>
                      <a:endParaRPr lang="zh-CN" altLang="en-US" dirty="0"/>
                    </a:p>
                  </a:txBody>
                  <a:tcPr/>
                </a:tc>
                <a:tc>
                  <a:txBody>
                    <a:bodyPr/>
                    <a:lstStyle/>
                    <a:p>
                      <a:pPr algn="ctr"/>
                      <a:r>
                        <a:rPr lang="en-CA" altLang="zh-CN" dirty="0"/>
                        <a:t>Always open</a:t>
                      </a:r>
                      <a:endParaRPr lang="zh-CN" altLang="en-US" dirty="0"/>
                    </a:p>
                  </a:txBody>
                  <a:tcPr/>
                </a:tc>
                <a:tc>
                  <a:txBody>
                    <a:bodyPr/>
                    <a:lstStyle/>
                    <a:p>
                      <a:pPr algn="ctr"/>
                      <a:r>
                        <a:rPr lang="en-CA" altLang="zh-CN" dirty="0"/>
                        <a:t>Auto Dimming</a:t>
                      </a:r>
                      <a:endParaRPr lang="zh-CN" altLang="en-US" dirty="0"/>
                    </a:p>
                  </a:txBody>
                  <a:tcPr/>
                </a:tc>
                <a:extLst>
                  <a:ext uri="{0D108BD9-81ED-4DB2-BD59-A6C34878D82A}">
                    <a16:rowId xmlns:a16="http://schemas.microsoft.com/office/drawing/2014/main" val="3098016842"/>
                  </a:ext>
                </a:extLst>
              </a:tr>
              <a:tr h="370840">
                <a:tc>
                  <a:txBody>
                    <a:bodyPr/>
                    <a:lstStyle/>
                    <a:p>
                      <a:pPr algn="ctr"/>
                      <a:r>
                        <a:rPr lang="en-CA" altLang="zh-CN" dirty="0"/>
                        <a:t>SAT setpoint</a:t>
                      </a:r>
                      <a:endParaRPr lang="zh-CN" altLang="en-US" dirty="0"/>
                    </a:p>
                  </a:txBody>
                  <a:tcPr>
                    <a:solidFill>
                      <a:schemeClr val="accent4">
                        <a:lumMod val="75000"/>
                        <a:alpha val="20000"/>
                      </a:schemeClr>
                    </a:solidFill>
                  </a:tcPr>
                </a:tc>
                <a:tc>
                  <a:txBody>
                    <a:bodyPr/>
                    <a:lstStyle/>
                    <a:p>
                      <a:pPr algn="ctr"/>
                      <a:r>
                        <a:rPr lang="en-CA" altLang="zh-CN" dirty="0"/>
                        <a:t>Using the same setpoint</a:t>
                      </a:r>
                      <a:endParaRPr lang="zh-CN" altLang="en-US" dirty="0"/>
                    </a:p>
                  </a:txBody>
                  <a:tcPr>
                    <a:solidFill>
                      <a:schemeClr val="accent4">
                        <a:lumMod val="75000"/>
                        <a:alpha val="20000"/>
                      </a:schemeClr>
                    </a:solidFill>
                  </a:tcPr>
                </a:tc>
                <a:tc>
                  <a:txBody>
                    <a:bodyPr/>
                    <a:lstStyle/>
                    <a:p>
                      <a:pPr algn="ctr"/>
                      <a:r>
                        <a:rPr lang="en-CA" altLang="zh-CN" dirty="0"/>
                        <a:t>Not controlled</a:t>
                      </a:r>
                      <a:endParaRPr lang="zh-CN" altLang="en-US" dirty="0"/>
                    </a:p>
                  </a:txBody>
                  <a:tcPr>
                    <a:solidFill>
                      <a:schemeClr val="accent4">
                        <a:lumMod val="75000"/>
                        <a:alpha val="20000"/>
                      </a:schemeClr>
                    </a:solidFill>
                  </a:tcPr>
                </a:tc>
                <a:extLst>
                  <a:ext uri="{0D108BD9-81ED-4DB2-BD59-A6C34878D82A}">
                    <a16:rowId xmlns:a16="http://schemas.microsoft.com/office/drawing/2014/main" val="1005836442"/>
                  </a:ext>
                </a:extLst>
              </a:tr>
              <a:tr h="370840">
                <a:tc>
                  <a:txBody>
                    <a:bodyPr/>
                    <a:lstStyle/>
                    <a:p>
                      <a:pPr algn="ctr"/>
                      <a:r>
                        <a:rPr lang="en-CA" altLang="zh-CN" dirty="0"/>
                        <a:t>SAT setpoint</a:t>
                      </a:r>
                      <a:endParaRPr lang="zh-CN" altLang="en-US" dirty="0"/>
                    </a:p>
                  </a:txBody>
                  <a:tcPr/>
                </a:tc>
                <a:tc>
                  <a:txBody>
                    <a:bodyPr/>
                    <a:lstStyle/>
                    <a:p>
                      <a:pPr algn="ctr"/>
                      <a:r>
                        <a:rPr lang="en-CA" altLang="zh-CN" dirty="0"/>
                        <a:t>Using the same setpoint</a:t>
                      </a:r>
                      <a:endParaRPr lang="zh-CN" altLang="en-US" dirty="0"/>
                    </a:p>
                  </a:txBody>
                  <a:tcPr/>
                </a:tc>
                <a:tc>
                  <a:txBody>
                    <a:bodyPr/>
                    <a:lstStyle/>
                    <a:p>
                      <a:pPr algn="ctr"/>
                      <a:r>
                        <a:rPr lang="en-CA" altLang="zh-CN" dirty="0"/>
                        <a:t>Auto Dimming</a:t>
                      </a:r>
                      <a:endParaRPr lang="zh-CN" altLang="en-US" dirty="0"/>
                    </a:p>
                  </a:txBody>
                  <a:tcPr/>
                </a:tc>
                <a:extLst>
                  <a:ext uri="{0D108BD9-81ED-4DB2-BD59-A6C34878D82A}">
                    <a16:rowId xmlns:a16="http://schemas.microsoft.com/office/drawing/2014/main" val="129481917"/>
                  </a:ext>
                </a:extLst>
              </a:tr>
              <a:tr h="370840">
                <a:tc>
                  <a:txBody>
                    <a:bodyPr/>
                    <a:lstStyle/>
                    <a:p>
                      <a:pPr algn="ctr"/>
                      <a:r>
                        <a:rPr lang="en-CA" altLang="zh-CN" dirty="0"/>
                        <a:t>SAT setpoint</a:t>
                      </a:r>
                      <a:endParaRPr lang="zh-CN" altLang="en-US" dirty="0"/>
                    </a:p>
                  </a:txBody>
                  <a:tcPr>
                    <a:solidFill>
                      <a:schemeClr val="accent4">
                        <a:lumMod val="75000"/>
                        <a:alpha val="20000"/>
                      </a:schemeClr>
                    </a:solidFill>
                  </a:tcPr>
                </a:tc>
                <a:tc>
                  <a:txBody>
                    <a:bodyPr/>
                    <a:lstStyle/>
                    <a:p>
                      <a:pPr algn="ctr"/>
                      <a:r>
                        <a:rPr lang="en-CA" altLang="zh-CN" dirty="0"/>
                        <a:t>Using different setpoints</a:t>
                      </a:r>
                      <a:endParaRPr lang="zh-CN" altLang="en-US" dirty="0"/>
                    </a:p>
                  </a:txBody>
                  <a:tcPr>
                    <a:solidFill>
                      <a:schemeClr val="accent4">
                        <a:lumMod val="75000"/>
                        <a:alpha val="20000"/>
                      </a:schemeClr>
                    </a:solidFill>
                  </a:tcPr>
                </a:tc>
                <a:tc>
                  <a:txBody>
                    <a:bodyPr/>
                    <a:lstStyle/>
                    <a:p>
                      <a:pPr algn="ctr"/>
                      <a:r>
                        <a:rPr lang="en-CA" altLang="zh-CN" dirty="0"/>
                        <a:t>Not controlled</a:t>
                      </a:r>
                      <a:endParaRPr lang="zh-CN" altLang="en-US" dirty="0"/>
                    </a:p>
                  </a:txBody>
                  <a:tcPr>
                    <a:solidFill>
                      <a:schemeClr val="accent4">
                        <a:lumMod val="75000"/>
                        <a:alpha val="20000"/>
                      </a:schemeClr>
                    </a:solidFill>
                  </a:tcPr>
                </a:tc>
                <a:extLst>
                  <a:ext uri="{0D108BD9-81ED-4DB2-BD59-A6C34878D82A}">
                    <a16:rowId xmlns:a16="http://schemas.microsoft.com/office/drawing/2014/main" val="4053321670"/>
                  </a:ext>
                </a:extLst>
              </a:tr>
              <a:tr h="370840">
                <a:tc>
                  <a:txBody>
                    <a:bodyPr/>
                    <a:lstStyle/>
                    <a:p>
                      <a:pPr algn="ctr"/>
                      <a:r>
                        <a:rPr lang="en-CA" altLang="zh-CN" dirty="0"/>
                        <a:t>SAT setpoint</a:t>
                      </a:r>
                      <a:endParaRPr lang="zh-CN" altLang="en-US" dirty="0"/>
                    </a:p>
                  </a:txBody>
                  <a:tcPr/>
                </a:tc>
                <a:tc>
                  <a:txBody>
                    <a:bodyPr/>
                    <a:lstStyle/>
                    <a:p>
                      <a:pPr algn="ctr"/>
                      <a:r>
                        <a:rPr lang="en-CA" altLang="zh-CN" dirty="0"/>
                        <a:t>Using different setpoints</a:t>
                      </a:r>
                      <a:endParaRPr lang="zh-CN" altLang="en-US" dirty="0"/>
                    </a:p>
                  </a:txBody>
                  <a:tcPr/>
                </a:tc>
                <a:tc>
                  <a:txBody>
                    <a:bodyPr/>
                    <a:lstStyle/>
                    <a:p>
                      <a:pPr algn="ctr"/>
                      <a:r>
                        <a:rPr lang="en-CA" altLang="zh-CN" dirty="0"/>
                        <a:t>Auto Dimming</a:t>
                      </a:r>
                      <a:endParaRPr lang="zh-CN" altLang="en-US" dirty="0"/>
                    </a:p>
                  </a:txBody>
                  <a:tcPr/>
                </a:tc>
                <a:extLst>
                  <a:ext uri="{0D108BD9-81ED-4DB2-BD59-A6C34878D82A}">
                    <a16:rowId xmlns:a16="http://schemas.microsoft.com/office/drawing/2014/main" val="2893560749"/>
                  </a:ext>
                </a:extLst>
              </a:tr>
            </a:tbl>
          </a:graphicData>
        </a:graphic>
      </p:graphicFrame>
    </p:spTree>
    <p:extLst>
      <p:ext uri="{BB962C8B-B14F-4D97-AF65-F5344CB8AC3E}">
        <p14:creationId xmlns:p14="http://schemas.microsoft.com/office/powerpoint/2010/main" val="41684364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solidFill>
                  <a:srgbClr val="367C4A"/>
                </a:solidFill>
                <a:latin typeface="Roboto Black"/>
                <a:ea typeface="Roboto Black"/>
                <a:cs typeface="Roboto Black"/>
                <a:sym typeface="Roboto Black"/>
              </a:rPr>
              <a:t>Baselines</a:t>
            </a:r>
            <a:endParaRPr dirty="0">
              <a:solidFill>
                <a:srgbClr val="367C4A"/>
              </a:solidFill>
              <a:latin typeface="Roboto Black"/>
              <a:ea typeface="Roboto Black"/>
              <a:cs typeface="Roboto Black"/>
              <a:sym typeface="Roboto Black"/>
            </a:endParaRPr>
          </a:p>
        </p:txBody>
      </p:sp>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indent="-330200">
              <a:spcAft>
                <a:spcPts val="1000"/>
              </a:spcAft>
              <a:buSzPts val="1600"/>
            </a:pPr>
            <a:r>
              <a:rPr lang="en-US" sz="1600" dirty="0">
                <a:latin typeface="Roboto"/>
                <a:ea typeface="Roboto"/>
                <a:cs typeface="Roboto"/>
                <a:sym typeface="Roboto"/>
              </a:rPr>
              <a:t>4 baseline control scenarios</a:t>
            </a:r>
          </a:p>
          <a:p>
            <a:pPr lvl="1" indent="-330200">
              <a:spcBef>
                <a:spcPts val="0"/>
              </a:spcBef>
              <a:spcAft>
                <a:spcPts val="1000"/>
              </a:spcAft>
              <a:buSzPts val="1600"/>
            </a:pPr>
            <a:r>
              <a:rPr lang="en-US" sz="1200" dirty="0">
                <a:latin typeface="Roboto"/>
                <a:ea typeface="Roboto"/>
                <a:cs typeface="Roboto"/>
                <a:sym typeface="Roboto"/>
              </a:rPr>
              <a:t>HVAC only</a:t>
            </a:r>
          </a:p>
          <a:p>
            <a:pPr lvl="1" indent="-330200">
              <a:spcBef>
                <a:spcPts val="0"/>
              </a:spcBef>
              <a:spcAft>
                <a:spcPts val="1000"/>
              </a:spcAft>
              <a:buSzPts val="1600"/>
            </a:pPr>
            <a:r>
              <a:rPr lang="en-US" sz="1200" dirty="0">
                <a:latin typeface="Roboto"/>
                <a:ea typeface="Roboto"/>
                <a:cs typeface="Roboto"/>
                <a:sym typeface="Roboto"/>
              </a:rPr>
              <a:t>HVAC and blinds</a:t>
            </a:r>
          </a:p>
          <a:p>
            <a:pPr lvl="1" indent="-330200">
              <a:spcBef>
                <a:spcPts val="0"/>
              </a:spcBef>
              <a:spcAft>
                <a:spcPts val="1000"/>
              </a:spcAft>
              <a:buSzPts val="1600"/>
            </a:pPr>
            <a:r>
              <a:rPr lang="en-US" sz="1200" dirty="0">
                <a:latin typeface="Roboto"/>
                <a:ea typeface="Roboto"/>
                <a:cs typeface="Roboto"/>
                <a:sym typeface="Roboto"/>
              </a:rPr>
              <a:t>HVAC with auto-dimming</a:t>
            </a:r>
          </a:p>
          <a:p>
            <a:pPr lvl="1" indent="-330200">
              <a:spcBef>
                <a:spcPts val="0"/>
              </a:spcBef>
              <a:spcAft>
                <a:spcPts val="1000"/>
              </a:spcAft>
              <a:buSzPts val="1600"/>
            </a:pPr>
            <a:r>
              <a:rPr lang="en-US" sz="1200" dirty="0">
                <a:latin typeface="Roboto"/>
                <a:ea typeface="Roboto"/>
                <a:cs typeface="Roboto"/>
                <a:sym typeface="Roboto"/>
              </a:rPr>
              <a:t>HVAC and blinds with auto-dimming</a:t>
            </a:r>
            <a:endParaRPr lang="en-US" sz="1600" dirty="0">
              <a:latin typeface="Roboto"/>
              <a:ea typeface="Roboto"/>
              <a:cs typeface="Roboto"/>
              <a:sym typeface="Roboto"/>
            </a:endParaRPr>
          </a:p>
          <a:p>
            <a:pPr indent="-330200">
              <a:spcAft>
                <a:spcPts val="1000"/>
              </a:spcAft>
              <a:buSzPts val="1600"/>
            </a:pPr>
            <a:r>
              <a:rPr lang="en-US" sz="1600" dirty="0">
                <a:latin typeface="Roboto"/>
                <a:ea typeface="Roboto"/>
                <a:cs typeface="Roboto"/>
                <a:sym typeface="Roboto"/>
              </a:rPr>
              <a:t>HVAC setpoint is controlled by a reactive rule-based control policy that estimate the heating/cooling load to efficiently operate the HVAC system</a:t>
            </a:r>
          </a:p>
        </p:txBody>
      </p:sp>
      <p:sp>
        <p:nvSpPr>
          <p:cNvPr id="72" name="Google Shape;7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Roboto"/>
                <a:ea typeface="Roboto"/>
                <a:cs typeface="Roboto"/>
                <a:sym typeface="Roboto"/>
              </a:rPr>
              <a:t>12</a:t>
            </a:r>
            <a:endParaRPr dirty="0">
              <a:latin typeface="Roboto"/>
              <a:ea typeface="Roboto"/>
              <a:cs typeface="Roboto"/>
              <a:sym typeface="Roboto"/>
            </a:endParaRPr>
          </a:p>
        </p:txBody>
      </p:sp>
    </p:spTree>
    <p:extLst>
      <p:ext uri="{BB962C8B-B14F-4D97-AF65-F5344CB8AC3E}">
        <p14:creationId xmlns:p14="http://schemas.microsoft.com/office/powerpoint/2010/main" val="38792252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
                                            <p:txEl>
                                              <p:pRg st="0" end="0"/>
                                            </p:txEl>
                                          </p:spTgt>
                                        </p:tgtEl>
                                        <p:attrNameLst>
                                          <p:attrName>style.visibility</p:attrName>
                                        </p:attrNameLst>
                                      </p:cBhvr>
                                      <p:to>
                                        <p:strVal val="visible"/>
                                      </p:to>
                                    </p:set>
                                    <p:animEffect transition="in" filter="fade">
                                      <p:cBhvr>
                                        <p:cTn id="7" dur="500"/>
                                        <p:tgtEl>
                                          <p:spTgt spid="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1">
                                            <p:txEl>
                                              <p:pRg st="1" end="1"/>
                                            </p:txEl>
                                          </p:spTgt>
                                        </p:tgtEl>
                                        <p:attrNameLst>
                                          <p:attrName>style.visibility</p:attrName>
                                        </p:attrNameLst>
                                      </p:cBhvr>
                                      <p:to>
                                        <p:strVal val="visible"/>
                                      </p:to>
                                    </p:set>
                                    <p:animEffect transition="in" filter="fade">
                                      <p:cBhvr>
                                        <p:cTn id="12" dur="500"/>
                                        <p:tgtEl>
                                          <p:spTgt spid="7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1">
                                            <p:txEl>
                                              <p:pRg st="2" end="2"/>
                                            </p:txEl>
                                          </p:spTgt>
                                        </p:tgtEl>
                                        <p:attrNameLst>
                                          <p:attrName>style.visibility</p:attrName>
                                        </p:attrNameLst>
                                      </p:cBhvr>
                                      <p:to>
                                        <p:strVal val="visible"/>
                                      </p:to>
                                    </p:set>
                                    <p:animEffect transition="in" filter="fade">
                                      <p:cBhvr>
                                        <p:cTn id="17" dur="500"/>
                                        <p:tgtEl>
                                          <p:spTgt spid="7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1">
                                            <p:txEl>
                                              <p:pRg st="3" end="3"/>
                                            </p:txEl>
                                          </p:spTgt>
                                        </p:tgtEl>
                                        <p:attrNameLst>
                                          <p:attrName>style.visibility</p:attrName>
                                        </p:attrNameLst>
                                      </p:cBhvr>
                                      <p:to>
                                        <p:strVal val="visible"/>
                                      </p:to>
                                    </p:set>
                                    <p:animEffect transition="in" filter="fade">
                                      <p:cBhvr>
                                        <p:cTn id="22" dur="500"/>
                                        <p:tgtEl>
                                          <p:spTgt spid="7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1">
                                            <p:txEl>
                                              <p:pRg st="4" end="4"/>
                                            </p:txEl>
                                          </p:spTgt>
                                        </p:tgtEl>
                                        <p:attrNameLst>
                                          <p:attrName>style.visibility</p:attrName>
                                        </p:attrNameLst>
                                      </p:cBhvr>
                                      <p:to>
                                        <p:strVal val="visible"/>
                                      </p:to>
                                    </p:set>
                                    <p:animEffect transition="in" filter="fade">
                                      <p:cBhvr>
                                        <p:cTn id="27" dur="500"/>
                                        <p:tgtEl>
                                          <p:spTgt spid="7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1">
                                            <p:txEl>
                                              <p:pRg st="5" end="5"/>
                                            </p:txEl>
                                          </p:spTgt>
                                        </p:tgtEl>
                                        <p:attrNameLst>
                                          <p:attrName>style.visibility</p:attrName>
                                        </p:attrNameLst>
                                      </p:cBhvr>
                                      <p:to>
                                        <p:strVal val="visible"/>
                                      </p:to>
                                    </p:set>
                                    <p:animEffect transition="in" filter="fade">
                                      <p:cBhvr>
                                        <p:cTn id="32" dur="500"/>
                                        <p:tgtEl>
                                          <p:spTgt spid="7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solidFill>
                  <a:srgbClr val="367C4A"/>
                </a:solidFill>
                <a:latin typeface="Roboto Black"/>
                <a:ea typeface="Roboto Black"/>
                <a:cs typeface="Roboto Black"/>
                <a:sym typeface="Roboto Black"/>
              </a:rPr>
              <a:t>Agents</a:t>
            </a:r>
            <a:endParaRPr dirty="0">
              <a:solidFill>
                <a:srgbClr val="367C4A"/>
              </a:solidFill>
              <a:latin typeface="Roboto Black"/>
              <a:ea typeface="Roboto Black"/>
              <a:cs typeface="Roboto Black"/>
              <a:sym typeface="Roboto Black"/>
            </a:endParaRPr>
          </a:p>
        </p:txBody>
      </p:sp>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indent="-330200">
              <a:spcAft>
                <a:spcPts val="1000"/>
              </a:spcAft>
              <a:buSzPts val="1600"/>
            </a:pPr>
            <a:r>
              <a:rPr lang="en-US" sz="1600" dirty="0">
                <a:latin typeface="Roboto"/>
                <a:ea typeface="Roboto"/>
                <a:cs typeface="Roboto"/>
                <a:sym typeface="Roboto"/>
              </a:rPr>
              <a:t>Three model-free RL agents</a:t>
            </a:r>
          </a:p>
          <a:p>
            <a:pPr lvl="1" indent="-330200">
              <a:spcBef>
                <a:spcPts val="0"/>
              </a:spcBef>
              <a:spcAft>
                <a:spcPts val="1000"/>
              </a:spcAft>
              <a:buSzPts val="1600"/>
            </a:pPr>
            <a:r>
              <a:rPr lang="en-US" sz="1200" dirty="0">
                <a:latin typeface="Roboto"/>
                <a:ea typeface="Roboto"/>
                <a:cs typeface="Roboto"/>
                <a:sym typeface="Roboto"/>
              </a:rPr>
              <a:t>Branching Dueling Q-Network (BDQN)</a:t>
            </a:r>
          </a:p>
          <a:p>
            <a:pPr lvl="1" indent="-330200">
              <a:spcBef>
                <a:spcPts val="0"/>
              </a:spcBef>
              <a:spcAft>
                <a:spcPts val="1000"/>
              </a:spcAft>
              <a:buSzPts val="1600"/>
            </a:pPr>
            <a:r>
              <a:rPr lang="en-US" sz="1200" dirty="0">
                <a:latin typeface="Roboto"/>
                <a:ea typeface="Roboto"/>
                <a:cs typeface="Roboto"/>
                <a:sym typeface="Roboto"/>
              </a:rPr>
              <a:t>Soft Actor-Critic (SAC)</a:t>
            </a:r>
          </a:p>
          <a:p>
            <a:pPr lvl="1" indent="-330200">
              <a:spcBef>
                <a:spcPts val="0"/>
              </a:spcBef>
              <a:spcAft>
                <a:spcPts val="1000"/>
              </a:spcAft>
              <a:buSzPts val="1600"/>
            </a:pPr>
            <a:r>
              <a:rPr lang="en-US" sz="1200" dirty="0">
                <a:latin typeface="Roboto"/>
                <a:ea typeface="Roboto"/>
                <a:cs typeface="Roboto"/>
                <a:sym typeface="Roboto"/>
              </a:rPr>
              <a:t>Proximal Policy Optimization (PPO)</a:t>
            </a:r>
            <a:endParaRPr lang="en-US" sz="1600" dirty="0">
              <a:latin typeface="Roboto"/>
              <a:ea typeface="Roboto"/>
              <a:cs typeface="Roboto"/>
              <a:sym typeface="Roboto"/>
            </a:endParaRPr>
          </a:p>
        </p:txBody>
      </p:sp>
      <p:sp>
        <p:nvSpPr>
          <p:cNvPr id="72" name="Google Shape;7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Roboto"/>
                <a:ea typeface="Roboto"/>
                <a:cs typeface="Roboto"/>
                <a:sym typeface="Roboto"/>
              </a:rPr>
              <a:t>13</a:t>
            </a:r>
            <a:endParaRPr dirty="0">
              <a:latin typeface="Roboto"/>
              <a:ea typeface="Roboto"/>
              <a:cs typeface="Roboto"/>
              <a:sym typeface="Roboto"/>
            </a:endParaRPr>
          </a:p>
        </p:txBody>
      </p:sp>
      <p:sp>
        <p:nvSpPr>
          <p:cNvPr id="2" name="Oval 1">
            <a:extLst>
              <a:ext uri="{FF2B5EF4-FFF2-40B4-BE49-F238E27FC236}">
                <a16:creationId xmlns:a16="http://schemas.microsoft.com/office/drawing/2014/main" id="{ABEA73F2-9AC7-49FE-9776-089B47FC7FFA}"/>
              </a:ext>
            </a:extLst>
          </p:cNvPr>
          <p:cNvSpPr/>
          <p:nvPr/>
        </p:nvSpPr>
        <p:spPr>
          <a:xfrm>
            <a:off x="2232000" y="2935993"/>
            <a:ext cx="2880000" cy="1440000"/>
          </a:xfrm>
          <a:prstGeom prst="ellipse">
            <a:avLst/>
          </a:prstGeom>
          <a:no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595959"/>
              </a:solidFill>
              <a:latin typeface="Roboto" panose="02000000000000000000" pitchFamily="2" charset="0"/>
            </a:endParaRPr>
          </a:p>
        </p:txBody>
      </p:sp>
      <p:sp>
        <p:nvSpPr>
          <p:cNvPr id="7" name="Oval 6">
            <a:extLst>
              <a:ext uri="{FF2B5EF4-FFF2-40B4-BE49-F238E27FC236}">
                <a16:creationId xmlns:a16="http://schemas.microsoft.com/office/drawing/2014/main" id="{1874E7EF-8DFD-416C-83D1-46825B1B2D82}"/>
              </a:ext>
            </a:extLst>
          </p:cNvPr>
          <p:cNvSpPr/>
          <p:nvPr/>
        </p:nvSpPr>
        <p:spPr>
          <a:xfrm>
            <a:off x="4032000" y="2935993"/>
            <a:ext cx="2880000" cy="1440000"/>
          </a:xfrm>
          <a:prstGeom prst="ellipse">
            <a:avLst/>
          </a:prstGeom>
          <a:no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595959"/>
              </a:solidFill>
              <a:latin typeface="Roboto" panose="02000000000000000000" pitchFamily="2" charset="0"/>
            </a:endParaRPr>
          </a:p>
        </p:txBody>
      </p:sp>
      <p:sp>
        <p:nvSpPr>
          <p:cNvPr id="8" name="TextBox 7">
            <a:extLst>
              <a:ext uri="{FF2B5EF4-FFF2-40B4-BE49-F238E27FC236}">
                <a16:creationId xmlns:a16="http://schemas.microsoft.com/office/drawing/2014/main" id="{6DC2ACFD-0304-4721-8A7B-ECC215D57541}"/>
              </a:ext>
            </a:extLst>
          </p:cNvPr>
          <p:cNvSpPr txBox="1"/>
          <p:nvPr/>
        </p:nvSpPr>
        <p:spPr>
          <a:xfrm>
            <a:off x="2412000" y="3394383"/>
            <a:ext cx="1440000" cy="523220"/>
          </a:xfrm>
          <a:custGeom>
            <a:avLst/>
            <a:gdLst>
              <a:gd name="connsiteX0" fmla="*/ 0 w 1440000"/>
              <a:gd name="connsiteY0" fmla="*/ 0 h 523220"/>
              <a:gd name="connsiteX1" fmla="*/ 465600 w 1440000"/>
              <a:gd name="connsiteY1" fmla="*/ 0 h 523220"/>
              <a:gd name="connsiteX2" fmla="*/ 902400 w 1440000"/>
              <a:gd name="connsiteY2" fmla="*/ 0 h 523220"/>
              <a:gd name="connsiteX3" fmla="*/ 1440000 w 1440000"/>
              <a:gd name="connsiteY3" fmla="*/ 0 h 523220"/>
              <a:gd name="connsiteX4" fmla="*/ 1440000 w 1440000"/>
              <a:gd name="connsiteY4" fmla="*/ 523220 h 523220"/>
              <a:gd name="connsiteX5" fmla="*/ 988800 w 1440000"/>
              <a:gd name="connsiteY5" fmla="*/ 523220 h 523220"/>
              <a:gd name="connsiteX6" fmla="*/ 480000 w 1440000"/>
              <a:gd name="connsiteY6" fmla="*/ 523220 h 523220"/>
              <a:gd name="connsiteX7" fmla="*/ 0 w 1440000"/>
              <a:gd name="connsiteY7" fmla="*/ 523220 h 523220"/>
              <a:gd name="connsiteX8" fmla="*/ 0 w 1440000"/>
              <a:gd name="connsiteY8" fmla="*/ 0 h 523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0000" h="523220" extrusionOk="0">
                <a:moveTo>
                  <a:pt x="0" y="0"/>
                </a:moveTo>
                <a:cubicBezTo>
                  <a:pt x="211073" y="7187"/>
                  <a:pt x="234746" y="-13453"/>
                  <a:pt x="465600" y="0"/>
                </a:cubicBezTo>
                <a:cubicBezTo>
                  <a:pt x="696454" y="13453"/>
                  <a:pt x="740077" y="12809"/>
                  <a:pt x="902400" y="0"/>
                </a:cubicBezTo>
                <a:cubicBezTo>
                  <a:pt x="1064723" y="-12809"/>
                  <a:pt x="1329910" y="-10459"/>
                  <a:pt x="1440000" y="0"/>
                </a:cubicBezTo>
                <a:cubicBezTo>
                  <a:pt x="1450036" y="167463"/>
                  <a:pt x="1414081" y="364065"/>
                  <a:pt x="1440000" y="523220"/>
                </a:cubicBezTo>
                <a:cubicBezTo>
                  <a:pt x="1288754" y="521052"/>
                  <a:pt x="1111556" y="517357"/>
                  <a:pt x="988800" y="523220"/>
                </a:cubicBezTo>
                <a:cubicBezTo>
                  <a:pt x="866044" y="529083"/>
                  <a:pt x="590245" y="513501"/>
                  <a:pt x="480000" y="523220"/>
                </a:cubicBezTo>
                <a:cubicBezTo>
                  <a:pt x="369755" y="532939"/>
                  <a:pt x="114027" y="523725"/>
                  <a:pt x="0" y="523220"/>
                </a:cubicBezTo>
                <a:cubicBezTo>
                  <a:pt x="3554" y="392278"/>
                  <a:pt x="-15264" y="199333"/>
                  <a:pt x="0" y="0"/>
                </a:cubicBezTo>
                <a:close/>
              </a:path>
            </a:pathLst>
          </a:custGeom>
          <a:noFill/>
          <a:ln w="12700" cap="rnd">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US" altLang="zh-CN" dirty="0">
                <a:solidFill>
                  <a:srgbClr val="595959"/>
                </a:solidFill>
                <a:latin typeface="Roboto"/>
                <a:ea typeface="Roboto"/>
                <a:sym typeface="Roboto"/>
              </a:rPr>
              <a:t>Value-based</a:t>
            </a:r>
          </a:p>
          <a:p>
            <a:pPr algn="ctr"/>
            <a:r>
              <a:rPr lang="en-US" altLang="zh-CN" b="1" dirty="0">
                <a:solidFill>
                  <a:srgbClr val="595959"/>
                </a:solidFill>
                <a:latin typeface="Roboto"/>
                <a:ea typeface="Roboto"/>
                <a:sym typeface="Roboto"/>
              </a:rPr>
              <a:t>BDQN</a:t>
            </a:r>
            <a:endParaRPr lang="en" altLang="zh-CN" b="1" dirty="0">
              <a:solidFill>
                <a:srgbClr val="595959"/>
              </a:solidFill>
              <a:latin typeface="Roboto"/>
              <a:ea typeface="Roboto"/>
              <a:sym typeface="Roboto"/>
            </a:endParaRPr>
          </a:p>
        </p:txBody>
      </p:sp>
      <p:sp>
        <p:nvSpPr>
          <p:cNvPr id="9" name="TextBox 8">
            <a:extLst>
              <a:ext uri="{FF2B5EF4-FFF2-40B4-BE49-F238E27FC236}">
                <a16:creationId xmlns:a16="http://schemas.microsoft.com/office/drawing/2014/main" id="{0B82A39E-F16D-4DBD-81A0-FF6A3E62E00D}"/>
              </a:ext>
            </a:extLst>
          </p:cNvPr>
          <p:cNvSpPr txBox="1"/>
          <p:nvPr/>
        </p:nvSpPr>
        <p:spPr>
          <a:xfrm>
            <a:off x="5292000" y="3394383"/>
            <a:ext cx="1440000" cy="523220"/>
          </a:xfrm>
          <a:custGeom>
            <a:avLst/>
            <a:gdLst>
              <a:gd name="connsiteX0" fmla="*/ 0 w 1440000"/>
              <a:gd name="connsiteY0" fmla="*/ 0 h 523220"/>
              <a:gd name="connsiteX1" fmla="*/ 465600 w 1440000"/>
              <a:gd name="connsiteY1" fmla="*/ 0 h 523220"/>
              <a:gd name="connsiteX2" fmla="*/ 902400 w 1440000"/>
              <a:gd name="connsiteY2" fmla="*/ 0 h 523220"/>
              <a:gd name="connsiteX3" fmla="*/ 1440000 w 1440000"/>
              <a:gd name="connsiteY3" fmla="*/ 0 h 523220"/>
              <a:gd name="connsiteX4" fmla="*/ 1440000 w 1440000"/>
              <a:gd name="connsiteY4" fmla="*/ 523220 h 523220"/>
              <a:gd name="connsiteX5" fmla="*/ 988800 w 1440000"/>
              <a:gd name="connsiteY5" fmla="*/ 523220 h 523220"/>
              <a:gd name="connsiteX6" fmla="*/ 480000 w 1440000"/>
              <a:gd name="connsiteY6" fmla="*/ 523220 h 523220"/>
              <a:gd name="connsiteX7" fmla="*/ 0 w 1440000"/>
              <a:gd name="connsiteY7" fmla="*/ 523220 h 523220"/>
              <a:gd name="connsiteX8" fmla="*/ 0 w 1440000"/>
              <a:gd name="connsiteY8" fmla="*/ 0 h 523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0000" h="523220" extrusionOk="0">
                <a:moveTo>
                  <a:pt x="0" y="0"/>
                </a:moveTo>
                <a:cubicBezTo>
                  <a:pt x="211073" y="7187"/>
                  <a:pt x="234746" y="-13453"/>
                  <a:pt x="465600" y="0"/>
                </a:cubicBezTo>
                <a:cubicBezTo>
                  <a:pt x="696454" y="13453"/>
                  <a:pt x="740077" y="12809"/>
                  <a:pt x="902400" y="0"/>
                </a:cubicBezTo>
                <a:cubicBezTo>
                  <a:pt x="1064723" y="-12809"/>
                  <a:pt x="1329910" y="-10459"/>
                  <a:pt x="1440000" y="0"/>
                </a:cubicBezTo>
                <a:cubicBezTo>
                  <a:pt x="1450036" y="167463"/>
                  <a:pt x="1414081" y="364065"/>
                  <a:pt x="1440000" y="523220"/>
                </a:cubicBezTo>
                <a:cubicBezTo>
                  <a:pt x="1288754" y="521052"/>
                  <a:pt x="1111556" y="517357"/>
                  <a:pt x="988800" y="523220"/>
                </a:cubicBezTo>
                <a:cubicBezTo>
                  <a:pt x="866044" y="529083"/>
                  <a:pt x="590245" y="513501"/>
                  <a:pt x="480000" y="523220"/>
                </a:cubicBezTo>
                <a:cubicBezTo>
                  <a:pt x="369755" y="532939"/>
                  <a:pt x="114027" y="523725"/>
                  <a:pt x="0" y="523220"/>
                </a:cubicBezTo>
                <a:cubicBezTo>
                  <a:pt x="3554" y="392278"/>
                  <a:pt x="-15264" y="199333"/>
                  <a:pt x="0" y="0"/>
                </a:cubicBezTo>
                <a:close/>
              </a:path>
            </a:pathLst>
          </a:custGeom>
          <a:noFill/>
          <a:ln w="12700" cap="rnd">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US" altLang="zh-CN" dirty="0">
                <a:solidFill>
                  <a:srgbClr val="595959"/>
                </a:solidFill>
                <a:latin typeface="Roboto"/>
                <a:ea typeface="Roboto"/>
                <a:sym typeface="Roboto"/>
              </a:rPr>
              <a:t>Policy-based</a:t>
            </a:r>
          </a:p>
          <a:p>
            <a:pPr algn="ctr"/>
            <a:r>
              <a:rPr lang="en-US" altLang="zh-CN" b="1" dirty="0">
                <a:solidFill>
                  <a:srgbClr val="595959"/>
                </a:solidFill>
                <a:latin typeface="Roboto"/>
                <a:ea typeface="Roboto"/>
                <a:sym typeface="Roboto"/>
              </a:rPr>
              <a:t>PPO</a:t>
            </a:r>
            <a:endParaRPr lang="en" altLang="zh-CN" b="1" dirty="0">
              <a:solidFill>
                <a:srgbClr val="595959"/>
              </a:solidFill>
              <a:latin typeface="Roboto"/>
              <a:ea typeface="Roboto"/>
              <a:sym typeface="Roboto"/>
            </a:endParaRPr>
          </a:p>
        </p:txBody>
      </p:sp>
      <p:sp>
        <p:nvSpPr>
          <p:cNvPr id="10" name="TextBox 9">
            <a:extLst>
              <a:ext uri="{FF2B5EF4-FFF2-40B4-BE49-F238E27FC236}">
                <a16:creationId xmlns:a16="http://schemas.microsoft.com/office/drawing/2014/main" id="{E239D7B7-B6F2-49A8-9B0F-71F9111BB698}"/>
              </a:ext>
            </a:extLst>
          </p:cNvPr>
          <p:cNvSpPr txBox="1"/>
          <p:nvPr/>
        </p:nvSpPr>
        <p:spPr>
          <a:xfrm>
            <a:off x="3852000" y="3394383"/>
            <a:ext cx="1440000" cy="523220"/>
          </a:xfrm>
          <a:custGeom>
            <a:avLst/>
            <a:gdLst>
              <a:gd name="connsiteX0" fmla="*/ 0 w 1440000"/>
              <a:gd name="connsiteY0" fmla="*/ 0 h 523220"/>
              <a:gd name="connsiteX1" fmla="*/ 465600 w 1440000"/>
              <a:gd name="connsiteY1" fmla="*/ 0 h 523220"/>
              <a:gd name="connsiteX2" fmla="*/ 902400 w 1440000"/>
              <a:gd name="connsiteY2" fmla="*/ 0 h 523220"/>
              <a:gd name="connsiteX3" fmla="*/ 1440000 w 1440000"/>
              <a:gd name="connsiteY3" fmla="*/ 0 h 523220"/>
              <a:gd name="connsiteX4" fmla="*/ 1440000 w 1440000"/>
              <a:gd name="connsiteY4" fmla="*/ 523220 h 523220"/>
              <a:gd name="connsiteX5" fmla="*/ 988800 w 1440000"/>
              <a:gd name="connsiteY5" fmla="*/ 523220 h 523220"/>
              <a:gd name="connsiteX6" fmla="*/ 480000 w 1440000"/>
              <a:gd name="connsiteY6" fmla="*/ 523220 h 523220"/>
              <a:gd name="connsiteX7" fmla="*/ 0 w 1440000"/>
              <a:gd name="connsiteY7" fmla="*/ 523220 h 523220"/>
              <a:gd name="connsiteX8" fmla="*/ 0 w 1440000"/>
              <a:gd name="connsiteY8" fmla="*/ 0 h 523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0000" h="523220" extrusionOk="0">
                <a:moveTo>
                  <a:pt x="0" y="0"/>
                </a:moveTo>
                <a:cubicBezTo>
                  <a:pt x="211073" y="7187"/>
                  <a:pt x="234746" y="-13453"/>
                  <a:pt x="465600" y="0"/>
                </a:cubicBezTo>
                <a:cubicBezTo>
                  <a:pt x="696454" y="13453"/>
                  <a:pt x="740077" y="12809"/>
                  <a:pt x="902400" y="0"/>
                </a:cubicBezTo>
                <a:cubicBezTo>
                  <a:pt x="1064723" y="-12809"/>
                  <a:pt x="1329910" y="-10459"/>
                  <a:pt x="1440000" y="0"/>
                </a:cubicBezTo>
                <a:cubicBezTo>
                  <a:pt x="1450036" y="167463"/>
                  <a:pt x="1414081" y="364065"/>
                  <a:pt x="1440000" y="523220"/>
                </a:cubicBezTo>
                <a:cubicBezTo>
                  <a:pt x="1288754" y="521052"/>
                  <a:pt x="1111556" y="517357"/>
                  <a:pt x="988800" y="523220"/>
                </a:cubicBezTo>
                <a:cubicBezTo>
                  <a:pt x="866044" y="529083"/>
                  <a:pt x="590245" y="513501"/>
                  <a:pt x="480000" y="523220"/>
                </a:cubicBezTo>
                <a:cubicBezTo>
                  <a:pt x="369755" y="532939"/>
                  <a:pt x="114027" y="523725"/>
                  <a:pt x="0" y="523220"/>
                </a:cubicBezTo>
                <a:cubicBezTo>
                  <a:pt x="3554" y="392278"/>
                  <a:pt x="-15264" y="199333"/>
                  <a:pt x="0" y="0"/>
                </a:cubicBezTo>
                <a:close/>
              </a:path>
            </a:pathLst>
          </a:custGeom>
          <a:noFill/>
          <a:ln w="12700" cap="rnd">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US" altLang="zh-CN" dirty="0">
                <a:solidFill>
                  <a:srgbClr val="595959"/>
                </a:solidFill>
                <a:latin typeface="Roboto"/>
                <a:ea typeface="Roboto"/>
                <a:sym typeface="Roboto"/>
              </a:rPr>
              <a:t>Actor-Critic</a:t>
            </a:r>
          </a:p>
          <a:p>
            <a:pPr algn="ctr"/>
            <a:r>
              <a:rPr lang="en-US" altLang="zh-CN" b="1" dirty="0">
                <a:solidFill>
                  <a:srgbClr val="595959"/>
                </a:solidFill>
                <a:latin typeface="Roboto"/>
                <a:ea typeface="Roboto"/>
                <a:sym typeface="Roboto"/>
              </a:rPr>
              <a:t>SAC</a:t>
            </a:r>
            <a:endParaRPr lang="en" altLang="zh-CN" b="1" dirty="0">
              <a:solidFill>
                <a:srgbClr val="595959"/>
              </a:solidFill>
              <a:latin typeface="Roboto"/>
              <a:ea typeface="Roboto"/>
              <a:sym typeface="Roboto"/>
            </a:endParaRPr>
          </a:p>
        </p:txBody>
      </p:sp>
    </p:spTree>
    <p:extLst>
      <p:ext uri="{BB962C8B-B14F-4D97-AF65-F5344CB8AC3E}">
        <p14:creationId xmlns:p14="http://schemas.microsoft.com/office/powerpoint/2010/main" val="6166367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
                                            <p:txEl>
                                              <p:pRg st="0" end="0"/>
                                            </p:txEl>
                                          </p:spTgt>
                                        </p:tgtEl>
                                        <p:attrNameLst>
                                          <p:attrName>style.visibility</p:attrName>
                                        </p:attrNameLst>
                                      </p:cBhvr>
                                      <p:to>
                                        <p:strVal val="visible"/>
                                      </p:to>
                                    </p:set>
                                    <p:animEffect transition="in" filter="fade">
                                      <p:cBhvr>
                                        <p:cTn id="7" dur="500"/>
                                        <p:tgtEl>
                                          <p:spTgt spid="71">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1">
                                            <p:txEl>
                                              <p:pRg st="1" end="1"/>
                                            </p:txEl>
                                          </p:spTgt>
                                        </p:tgtEl>
                                        <p:attrNameLst>
                                          <p:attrName>style.visibility</p:attrName>
                                        </p:attrNameLst>
                                      </p:cBhvr>
                                      <p:to>
                                        <p:strVal val="visible"/>
                                      </p:to>
                                    </p:set>
                                    <p:animEffect transition="in" filter="fade">
                                      <p:cBhvr>
                                        <p:cTn id="11" dur="500"/>
                                        <p:tgtEl>
                                          <p:spTgt spid="71">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1">
                                            <p:txEl>
                                              <p:pRg st="2" end="2"/>
                                            </p:txEl>
                                          </p:spTgt>
                                        </p:tgtEl>
                                        <p:attrNameLst>
                                          <p:attrName>style.visibility</p:attrName>
                                        </p:attrNameLst>
                                      </p:cBhvr>
                                      <p:to>
                                        <p:strVal val="visible"/>
                                      </p:to>
                                    </p:set>
                                    <p:animEffect transition="in" filter="fade">
                                      <p:cBhvr>
                                        <p:cTn id="15" dur="500"/>
                                        <p:tgtEl>
                                          <p:spTgt spid="71">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1">
                                            <p:txEl>
                                              <p:pRg st="3" end="3"/>
                                            </p:txEl>
                                          </p:spTgt>
                                        </p:tgtEl>
                                        <p:attrNameLst>
                                          <p:attrName>style.visibility</p:attrName>
                                        </p:attrNameLst>
                                      </p:cBhvr>
                                      <p:to>
                                        <p:strVal val="visible"/>
                                      </p:to>
                                    </p:set>
                                    <p:animEffect transition="in" filter="fade">
                                      <p:cBhvr>
                                        <p:cTn id="19" dur="500"/>
                                        <p:tgtEl>
                                          <p:spTgt spid="71">
                                            <p:txEl>
                                              <p:pRg st="3" end="3"/>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500"/>
                                        <p:tgtEl>
                                          <p:spTgt spid="2"/>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500"/>
                                        <p:tgtEl>
                                          <p:spTgt spid="7"/>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fade">
                                      <p:cBhvr>
                                        <p:cTn id="4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animBg="1"/>
      <p:bldP spid="8" grpId="0"/>
      <p:bldP spid="9" grpId="0"/>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solidFill>
                  <a:srgbClr val="367C4A"/>
                </a:solidFill>
                <a:latin typeface="Roboto Black"/>
                <a:ea typeface="Roboto Black"/>
                <a:cs typeface="Roboto Black"/>
                <a:sym typeface="Roboto Black"/>
              </a:rPr>
              <a:t>Research Questions and Results</a:t>
            </a:r>
            <a:endParaRPr dirty="0">
              <a:solidFill>
                <a:srgbClr val="367C4A"/>
              </a:solidFill>
              <a:latin typeface="Roboto Black"/>
              <a:ea typeface="Roboto Black"/>
              <a:cs typeface="Roboto Black"/>
              <a:sym typeface="Roboto Black"/>
            </a:endParaRPr>
          </a:p>
        </p:txBody>
      </p:sp>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indent="-330200">
              <a:spcAft>
                <a:spcPts val="1000"/>
              </a:spcAft>
              <a:buSzPts val="1600"/>
            </a:pPr>
            <a:r>
              <a:rPr lang="en-US" sz="1600" dirty="0">
                <a:latin typeface="Roboto"/>
                <a:ea typeface="Roboto"/>
                <a:cs typeface="Roboto"/>
                <a:sym typeface="Roboto"/>
              </a:rPr>
              <a:t>How does the joint control of building systems affect the whole-building energy use?</a:t>
            </a:r>
          </a:p>
          <a:p>
            <a:pPr lvl="1" indent="-330200">
              <a:spcBef>
                <a:spcPts val="0"/>
              </a:spcBef>
              <a:spcAft>
                <a:spcPts val="1000"/>
              </a:spcAft>
              <a:buSzPts val="1600"/>
            </a:pPr>
            <a:r>
              <a:rPr lang="en-US" altLang="zh-CN" sz="1200" dirty="0">
                <a:latin typeface="Roboto"/>
                <a:ea typeface="Roboto"/>
                <a:cs typeface="Roboto"/>
                <a:sym typeface="Roboto"/>
              </a:rPr>
              <a:t>Add blinds can save:</a:t>
            </a:r>
          </a:p>
          <a:p>
            <a:pPr lvl="2" indent="-330200">
              <a:spcBef>
                <a:spcPts val="0"/>
              </a:spcBef>
              <a:spcAft>
                <a:spcPts val="1000"/>
              </a:spcAft>
              <a:buSzPts val="1600"/>
              <a:buFont typeface="Arial" panose="020B0604020202020204" pitchFamily="34" charset="0"/>
              <a:buChar char="•"/>
            </a:pPr>
            <a:r>
              <a:rPr lang="en-US" altLang="zh-CN" sz="1200" dirty="0">
                <a:latin typeface="Roboto"/>
                <a:ea typeface="Roboto"/>
                <a:cs typeface="Roboto"/>
                <a:sym typeface="Roboto"/>
              </a:rPr>
              <a:t>15.2% in Winter </a:t>
            </a:r>
          </a:p>
          <a:p>
            <a:pPr lvl="2" indent="-330200">
              <a:spcBef>
                <a:spcPts val="0"/>
              </a:spcBef>
              <a:spcAft>
                <a:spcPts val="1000"/>
              </a:spcAft>
              <a:buSzPts val="1600"/>
              <a:buFont typeface="Arial" panose="020B0604020202020204" pitchFamily="34" charset="0"/>
              <a:buChar char="•"/>
            </a:pPr>
            <a:r>
              <a:rPr lang="en-US" altLang="zh-CN" sz="1200" dirty="0">
                <a:latin typeface="Roboto"/>
                <a:ea typeface="Roboto"/>
                <a:cs typeface="Roboto"/>
                <a:sym typeface="Roboto"/>
              </a:rPr>
              <a:t>11.7% in Summer </a:t>
            </a:r>
          </a:p>
          <a:p>
            <a:pPr lvl="1" indent="-330200">
              <a:spcBef>
                <a:spcPts val="0"/>
              </a:spcBef>
              <a:spcAft>
                <a:spcPts val="1000"/>
              </a:spcAft>
              <a:buSzPts val="1600"/>
            </a:pPr>
            <a:r>
              <a:rPr lang="en-US" altLang="zh-CN" sz="1200" dirty="0">
                <a:latin typeface="Roboto"/>
                <a:ea typeface="Roboto"/>
                <a:cs typeface="Roboto"/>
                <a:sym typeface="Roboto"/>
              </a:rPr>
              <a:t>Add auto-dimming can save:</a:t>
            </a:r>
          </a:p>
          <a:p>
            <a:pPr lvl="2" indent="-330200">
              <a:spcBef>
                <a:spcPts val="0"/>
              </a:spcBef>
              <a:spcAft>
                <a:spcPts val="1000"/>
              </a:spcAft>
              <a:buSzPts val="1600"/>
              <a:buFont typeface="Arial" panose="020B0604020202020204" pitchFamily="34" charset="0"/>
              <a:buChar char="•"/>
            </a:pPr>
            <a:r>
              <a:rPr lang="en-US" altLang="zh-CN" sz="1200" dirty="0">
                <a:latin typeface="Roboto"/>
                <a:ea typeface="Roboto"/>
                <a:cs typeface="Roboto"/>
                <a:sym typeface="Roboto"/>
              </a:rPr>
              <a:t>-0.1% in Winter </a:t>
            </a:r>
          </a:p>
          <a:p>
            <a:pPr lvl="2" indent="-330200">
              <a:spcBef>
                <a:spcPts val="0"/>
              </a:spcBef>
              <a:spcAft>
                <a:spcPts val="1000"/>
              </a:spcAft>
              <a:buSzPts val="1600"/>
              <a:buFont typeface="Arial" panose="020B0604020202020204" pitchFamily="34" charset="0"/>
              <a:buChar char="•"/>
            </a:pPr>
            <a:r>
              <a:rPr lang="en-US" altLang="zh-CN" sz="1200" dirty="0">
                <a:latin typeface="Roboto"/>
                <a:ea typeface="Roboto"/>
                <a:cs typeface="Roboto"/>
                <a:sym typeface="Roboto"/>
              </a:rPr>
              <a:t>27.9% in Summer </a:t>
            </a:r>
          </a:p>
          <a:p>
            <a:pPr lvl="1" indent="-330200">
              <a:spcBef>
                <a:spcPts val="0"/>
              </a:spcBef>
              <a:spcAft>
                <a:spcPts val="1000"/>
              </a:spcAft>
              <a:buSzPts val="1600"/>
            </a:pPr>
            <a:r>
              <a:rPr lang="en-US" altLang="zh-CN" sz="1200" dirty="0">
                <a:latin typeface="Roboto"/>
                <a:ea typeface="Roboto"/>
                <a:cs typeface="Roboto"/>
                <a:sym typeface="Roboto"/>
              </a:rPr>
              <a:t>Add both can save:</a:t>
            </a:r>
          </a:p>
          <a:p>
            <a:pPr lvl="2" indent="-330200">
              <a:spcBef>
                <a:spcPts val="0"/>
              </a:spcBef>
              <a:spcAft>
                <a:spcPts val="1000"/>
              </a:spcAft>
              <a:buSzPts val="1600"/>
              <a:buFont typeface="Arial" panose="020B0604020202020204" pitchFamily="34" charset="0"/>
              <a:buChar char="•"/>
            </a:pPr>
            <a:r>
              <a:rPr lang="en-US" altLang="zh-CN" sz="1200" dirty="0">
                <a:latin typeface="Roboto"/>
                <a:ea typeface="Roboto"/>
                <a:cs typeface="Roboto"/>
                <a:sym typeface="Roboto"/>
              </a:rPr>
              <a:t>18.3% in Winter </a:t>
            </a:r>
          </a:p>
          <a:p>
            <a:pPr lvl="2" indent="-330200">
              <a:spcBef>
                <a:spcPts val="0"/>
              </a:spcBef>
              <a:spcAft>
                <a:spcPts val="1000"/>
              </a:spcAft>
              <a:buSzPts val="1600"/>
              <a:buFont typeface="Arial" panose="020B0604020202020204" pitchFamily="34" charset="0"/>
              <a:buChar char="•"/>
            </a:pPr>
            <a:r>
              <a:rPr lang="en-US" altLang="zh-CN" sz="1200" dirty="0">
                <a:latin typeface="Roboto"/>
                <a:ea typeface="Roboto"/>
                <a:cs typeface="Roboto"/>
                <a:sym typeface="Roboto"/>
              </a:rPr>
              <a:t>32.0% in Summer </a:t>
            </a:r>
          </a:p>
        </p:txBody>
      </p:sp>
      <p:sp>
        <p:nvSpPr>
          <p:cNvPr id="72" name="Google Shape;7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Roboto"/>
                <a:ea typeface="Roboto"/>
                <a:cs typeface="Roboto"/>
                <a:sym typeface="Roboto"/>
              </a:rPr>
              <a:t>14</a:t>
            </a:r>
            <a:endParaRPr dirty="0">
              <a:latin typeface="Roboto"/>
              <a:ea typeface="Roboto"/>
              <a:cs typeface="Roboto"/>
              <a:sym typeface="Roboto"/>
            </a:endParaRPr>
          </a:p>
        </p:txBody>
      </p:sp>
      <p:pic>
        <p:nvPicPr>
          <p:cNvPr id="6" name="Picture 5">
            <a:extLst>
              <a:ext uri="{FF2B5EF4-FFF2-40B4-BE49-F238E27FC236}">
                <a16:creationId xmlns:a16="http://schemas.microsoft.com/office/drawing/2014/main" id="{E82224F7-5366-48BD-90DF-11CA22ABFD7E}"/>
              </a:ext>
            </a:extLst>
          </p:cNvPr>
          <p:cNvPicPr>
            <a:picLocks noChangeAspect="1"/>
          </p:cNvPicPr>
          <p:nvPr/>
        </p:nvPicPr>
        <p:blipFill rotWithShape="1">
          <a:blip r:embed="rId3"/>
          <a:srcRect b="29960"/>
          <a:stretch/>
        </p:blipFill>
        <p:spPr>
          <a:xfrm>
            <a:off x="5042428" y="1686807"/>
            <a:ext cx="3430030" cy="2882068"/>
          </a:xfrm>
          <a:prstGeom prst="rect">
            <a:avLst/>
          </a:prstGeom>
        </p:spPr>
      </p:pic>
    </p:spTree>
    <p:extLst>
      <p:ext uri="{BB962C8B-B14F-4D97-AF65-F5344CB8AC3E}">
        <p14:creationId xmlns:p14="http://schemas.microsoft.com/office/powerpoint/2010/main" val="9238449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
                                            <p:txEl>
                                              <p:pRg st="0" end="0"/>
                                            </p:txEl>
                                          </p:spTgt>
                                        </p:tgtEl>
                                        <p:attrNameLst>
                                          <p:attrName>style.visibility</p:attrName>
                                        </p:attrNameLst>
                                      </p:cBhvr>
                                      <p:to>
                                        <p:strVal val="visible"/>
                                      </p:to>
                                    </p:set>
                                    <p:animEffect transition="in" filter="fade">
                                      <p:cBhvr>
                                        <p:cTn id="7" dur="500"/>
                                        <p:tgtEl>
                                          <p:spTgt spid="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1">
                                            <p:txEl>
                                              <p:pRg st="1" end="1"/>
                                            </p:txEl>
                                          </p:spTgt>
                                        </p:tgtEl>
                                        <p:attrNameLst>
                                          <p:attrName>style.visibility</p:attrName>
                                        </p:attrNameLst>
                                      </p:cBhvr>
                                      <p:to>
                                        <p:strVal val="visible"/>
                                      </p:to>
                                    </p:set>
                                    <p:animEffect transition="in" filter="fade">
                                      <p:cBhvr>
                                        <p:cTn id="17" dur="500"/>
                                        <p:tgtEl>
                                          <p:spTgt spid="71">
                                            <p:txEl>
                                              <p:pRg st="1" end="1"/>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71">
                                            <p:txEl>
                                              <p:pRg st="2" end="2"/>
                                            </p:txEl>
                                          </p:spTgt>
                                        </p:tgtEl>
                                        <p:attrNameLst>
                                          <p:attrName>style.visibility</p:attrName>
                                        </p:attrNameLst>
                                      </p:cBhvr>
                                      <p:to>
                                        <p:strVal val="visible"/>
                                      </p:to>
                                    </p:set>
                                    <p:animEffect transition="in" filter="fade">
                                      <p:cBhvr>
                                        <p:cTn id="20" dur="500"/>
                                        <p:tgtEl>
                                          <p:spTgt spid="71">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71">
                                            <p:txEl>
                                              <p:pRg st="3" end="3"/>
                                            </p:txEl>
                                          </p:spTgt>
                                        </p:tgtEl>
                                        <p:attrNameLst>
                                          <p:attrName>style.visibility</p:attrName>
                                        </p:attrNameLst>
                                      </p:cBhvr>
                                      <p:to>
                                        <p:strVal val="visible"/>
                                      </p:to>
                                    </p:set>
                                    <p:animEffect transition="in" filter="fade">
                                      <p:cBhvr>
                                        <p:cTn id="23" dur="500"/>
                                        <p:tgtEl>
                                          <p:spTgt spid="71">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71">
                                            <p:txEl>
                                              <p:pRg st="4" end="4"/>
                                            </p:txEl>
                                          </p:spTgt>
                                        </p:tgtEl>
                                        <p:attrNameLst>
                                          <p:attrName>style.visibility</p:attrName>
                                        </p:attrNameLst>
                                      </p:cBhvr>
                                      <p:to>
                                        <p:strVal val="visible"/>
                                      </p:to>
                                    </p:set>
                                    <p:animEffect transition="in" filter="fade">
                                      <p:cBhvr>
                                        <p:cTn id="28" dur="500"/>
                                        <p:tgtEl>
                                          <p:spTgt spid="71">
                                            <p:txEl>
                                              <p:pRg st="4" end="4"/>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71">
                                            <p:txEl>
                                              <p:pRg st="5" end="5"/>
                                            </p:txEl>
                                          </p:spTgt>
                                        </p:tgtEl>
                                        <p:attrNameLst>
                                          <p:attrName>style.visibility</p:attrName>
                                        </p:attrNameLst>
                                      </p:cBhvr>
                                      <p:to>
                                        <p:strVal val="visible"/>
                                      </p:to>
                                    </p:set>
                                    <p:animEffect transition="in" filter="fade">
                                      <p:cBhvr>
                                        <p:cTn id="31" dur="500"/>
                                        <p:tgtEl>
                                          <p:spTgt spid="71">
                                            <p:txEl>
                                              <p:pRg st="5" end="5"/>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71">
                                            <p:txEl>
                                              <p:pRg st="6" end="6"/>
                                            </p:txEl>
                                          </p:spTgt>
                                        </p:tgtEl>
                                        <p:attrNameLst>
                                          <p:attrName>style.visibility</p:attrName>
                                        </p:attrNameLst>
                                      </p:cBhvr>
                                      <p:to>
                                        <p:strVal val="visible"/>
                                      </p:to>
                                    </p:set>
                                    <p:animEffect transition="in" filter="fade">
                                      <p:cBhvr>
                                        <p:cTn id="34" dur="500"/>
                                        <p:tgtEl>
                                          <p:spTgt spid="71">
                                            <p:txEl>
                                              <p:pRg st="6" end="6"/>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71">
                                            <p:txEl>
                                              <p:pRg st="7" end="7"/>
                                            </p:txEl>
                                          </p:spTgt>
                                        </p:tgtEl>
                                        <p:attrNameLst>
                                          <p:attrName>style.visibility</p:attrName>
                                        </p:attrNameLst>
                                      </p:cBhvr>
                                      <p:to>
                                        <p:strVal val="visible"/>
                                      </p:to>
                                    </p:set>
                                    <p:animEffect transition="in" filter="fade">
                                      <p:cBhvr>
                                        <p:cTn id="39" dur="500"/>
                                        <p:tgtEl>
                                          <p:spTgt spid="71">
                                            <p:txEl>
                                              <p:pRg st="7" end="7"/>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71">
                                            <p:txEl>
                                              <p:pRg st="8" end="8"/>
                                            </p:txEl>
                                          </p:spTgt>
                                        </p:tgtEl>
                                        <p:attrNameLst>
                                          <p:attrName>style.visibility</p:attrName>
                                        </p:attrNameLst>
                                      </p:cBhvr>
                                      <p:to>
                                        <p:strVal val="visible"/>
                                      </p:to>
                                    </p:set>
                                    <p:animEffect transition="in" filter="fade">
                                      <p:cBhvr>
                                        <p:cTn id="42" dur="500"/>
                                        <p:tgtEl>
                                          <p:spTgt spid="71">
                                            <p:txEl>
                                              <p:pRg st="8" end="8"/>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71">
                                            <p:txEl>
                                              <p:pRg st="9" end="9"/>
                                            </p:txEl>
                                          </p:spTgt>
                                        </p:tgtEl>
                                        <p:attrNameLst>
                                          <p:attrName>style.visibility</p:attrName>
                                        </p:attrNameLst>
                                      </p:cBhvr>
                                      <p:to>
                                        <p:strVal val="visible"/>
                                      </p:to>
                                    </p:set>
                                    <p:animEffect transition="in" filter="fade">
                                      <p:cBhvr>
                                        <p:cTn id="45" dur="500"/>
                                        <p:tgtEl>
                                          <p:spTgt spid="71">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solidFill>
                  <a:srgbClr val="367C4A"/>
                </a:solidFill>
                <a:latin typeface="Roboto Black"/>
                <a:ea typeface="Roboto Black"/>
                <a:cs typeface="Roboto Black"/>
                <a:sym typeface="Roboto Black"/>
              </a:rPr>
              <a:t>Research Questions and Results</a:t>
            </a:r>
            <a:endParaRPr dirty="0">
              <a:solidFill>
                <a:srgbClr val="367C4A"/>
              </a:solidFill>
              <a:latin typeface="Roboto Black"/>
              <a:ea typeface="Roboto Black"/>
              <a:cs typeface="Roboto Black"/>
              <a:sym typeface="Roboto Black"/>
            </a:endParaRPr>
          </a:p>
        </p:txBody>
      </p:sp>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indent="-330200">
              <a:spcAft>
                <a:spcPts val="1000"/>
              </a:spcAft>
              <a:buSzPts val="1600"/>
            </a:pPr>
            <a:r>
              <a:rPr lang="en-US" sz="1600" dirty="0">
                <a:latin typeface="Roboto"/>
                <a:ea typeface="Roboto"/>
                <a:cs typeface="Roboto"/>
                <a:sym typeface="Roboto"/>
              </a:rPr>
              <a:t>What are the best trade-offs between energy use, thermal comfort, and visual comfort?</a:t>
            </a:r>
          </a:p>
          <a:p>
            <a:pPr lvl="1" indent="-330200">
              <a:spcBef>
                <a:spcPts val="0"/>
              </a:spcBef>
              <a:spcAft>
                <a:spcPts val="1000"/>
              </a:spcAft>
              <a:buSzPts val="1600"/>
            </a:pPr>
            <a:r>
              <a:rPr lang="en-US" altLang="zh-CN" sz="1200" dirty="0">
                <a:latin typeface="Roboto"/>
                <a:ea typeface="Roboto"/>
                <a:cs typeface="Roboto"/>
                <a:sym typeface="Roboto"/>
              </a:rPr>
              <a:t>PPO is highly sensitive to the reward weights, whereas BDQN and SAC is less sensitive</a:t>
            </a:r>
          </a:p>
          <a:p>
            <a:pPr indent="-330200">
              <a:spcAft>
                <a:spcPts val="1000"/>
              </a:spcAft>
              <a:buSzPts val="1600"/>
            </a:pPr>
            <a:endParaRPr lang="en-US" sz="1600" dirty="0">
              <a:latin typeface="Roboto"/>
              <a:ea typeface="Roboto"/>
              <a:cs typeface="Roboto"/>
              <a:sym typeface="Roboto"/>
            </a:endParaRPr>
          </a:p>
        </p:txBody>
      </p:sp>
      <p:sp>
        <p:nvSpPr>
          <p:cNvPr id="72" name="Google Shape;7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Roboto"/>
                <a:ea typeface="Roboto"/>
                <a:cs typeface="Roboto"/>
                <a:sym typeface="Roboto"/>
              </a:rPr>
              <a:t>15</a:t>
            </a:r>
            <a:endParaRPr dirty="0">
              <a:latin typeface="Roboto"/>
              <a:ea typeface="Roboto"/>
              <a:cs typeface="Roboto"/>
              <a:sym typeface="Roboto"/>
            </a:endParaRPr>
          </a:p>
        </p:txBody>
      </p:sp>
      <p:pic>
        <p:nvPicPr>
          <p:cNvPr id="5" name="Picture 4" descr="Calendar&#10;&#10;Description automatically generated">
            <a:extLst>
              <a:ext uri="{FF2B5EF4-FFF2-40B4-BE49-F238E27FC236}">
                <a16:creationId xmlns:a16="http://schemas.microsoft.com/office/drawing/2014/main" id="{A7106CA7-D341-4C08-A119-DA5CBF2E1433}"/>
              </a:ext>
            </a:extLst>
          </p:cNvPr>
          <p:cNvPicPr>
            <a:picLocks noChangeAspect="1"/>
          </p:cNvPicPr>
          <p:nvPr/>
        </p:nvPicPr>
        <p:blipFill>
          <a:blip r:embed="rId3"/>
          <a:stretch>
            <a:fillRect/>
          </a:stretch>
        </p:blipFill>
        <p:spPr>
          <a:xfrm>
            <a:off x="4722150" y="2121991"/>
            <a:ext cx="3960000" cy="1909469"/>
          </a:xfrm>
          <a:prstGeom prst="rect">
            <a:avLst/>
          </a:prstGeom>
        </p:spPr>
      </p:pic>
      <p:pic>
        <p:nvPicPr>
          <p:cNvPr id="10" name="Picture 9" descr="A screenshot of a computer&#10;&#10;Description automatically generated with low confidence">
            <a:extLst>
              <a:ext uri="{FF2B5EF4-FFF2-40B4-BE49-F238E27FC236}">
                <a16:creationId xmlns:a16="http://schemas.microsoft.com/office/drawing/2014/main" id="{A6110253-7069-4325-AEE5-D0A9DADB0504}"/>
              </a:ext>
            </a:extLst>
          </p:cNvPr>
          <p:cNvPicPr>
            <a:picLocks noChangeAspect="1"/>
          </p:cNvPicPr>
          <p:nvPr/>
        </p:nvPicPr>
        <p:blipFill>
          <a:blip r:embed="rId4"/>
          <a:stretch>
            <a:fillRect/>
          </a:stretch>
        </p:blipFill>
        <p:spPr>
          <a:xfrm>
            <a:off x="311700" y="2121651"/>
            <a:ext cx="3960000" cy="1910150"/>
          </a:xfrm>
          <a:prstGeom prst="rect">
            <a:avLst/>
          </a:prstGeom>
        </p:spPr>
      </p:pic>
      <p:sp>
        <p:nvSpPr>
          <p:cNvPr id="15" name="TextBox 14">
            <a:extLst>
              <a:ext uri="{FF2B5EF4-FFF2-40B4-BE49-F238E27FC236}">
                <a16:creationId xmlns:a16="http://schemas.microsoft.com/office/drawing/2014/main" id="{AC4E7214-13B3-4706-895D-EE0E646AB86A}"/>
              </a:ext>
            </a:extLst>
          </p:cNvPr>
          <p:cNvSpPr txBox="1"/>
          <p:nvPr/>
        </p:nvSpPr>
        <p:spPr>
          <a:xfrm>
            <a:off x="161550" y="4027581"/>
            <a:ext cx="4260300" cy="276999"/>
          </a:xfrm>
          <a:prstGeom prst="rect">
            <a:avLst/>
          </a:prstGeom>
          <a:noFill/>
        </p:spPr>
        <p:txBody>
          <a:bodyPr wrap="square">
            <a:spAutoFit/>
          </a:bodyPr>
          <a:lstStyle/>
          <a:p>
            <a:pPr algn="ctr"/>
            <a:r>
              <a:rPr lang="en-US" altLang="zh-CN" sz="1200" b="0" i="0" u="none" strike="noStrike" baseline="0" dirty="0">
                <a:solidFill>
                  <a:srgbClr val="595959"/>
                </a:solidFill>
                <a:latin typeface="Roboto" panose="02000000000000000000" pitchFamily="2" charset="0"/>
                <a:ea typeface="Roboto" panose="02000000000000000000" pitchFamily="2" charset="0"/>
              </a:rPr>
              <a:t>(a) Cooling season with building-level occupancy schedule</a:t>
            </a:r>
            <a:endParaRPr lang="zh-CN" altLang="en-US" sz="1200" dirty="0">
              <a:solidFill>
                <a:srgbClr val="595959"/>
              </a:solidFill>
              <a:latin typeface="Roboto" panose="02000000000000000000" pitchFamily="2" charset="0"/>
            </a:endParaRPr>
          </a:p>
        </p:txBody>
      </p:sp>
      <p:sp>
        <p:nvSpPr>
          <p:cNvPr id="16" name="TextBox 15">
            <a:extLst>
              <a:ext uri="{FF2B5EF4-FFF2-40B4-BE49-F238E27FC236}">
                <a16:creationId xmlns:a16="http://schemas.microsoft.com/office/drawing/2014/main" id="{9422BA9C-A3C9-4E82-88FE-33BC410E2D62}"/>
              </a:ext>
            </a:extLst>
          </p:cNvPr>
          <p:cNvSpPr txBox="1"/>
          <p:nvPr/>
        </p:nvSpPr>
        <p:spPr>
          <a:xfrm>
            <a:off x="4572000" y="4027582"/>
            <a:ext cx="4260300" cy="276999"/>
          </a:xfrm>
          <a:prstGeom prst="rect">
            <a:avLst/>
          </a:prstGeom>
          <a:noFill/>
        </p:spPr>
        <p:txBody>
          <a:bodyPr wrap="square">
            <a:spAutoFit/>
          </a:bodyPr>
          <a:lstStyle/>
          <a:p>
            <a:pPr algn="ctr"/>
            <a:r>
              <a:rPr lang="en-US" altLang="zh-CN" sz="1200" b="0" i="0" u="none" strike="noStrike" baseline="0" dirty="0">
                <a:solidFill>
                  <a:srgbClr val="595959"/>
                </a:solidFill>
                <a:latin typeface="Roboto" panose="02000000000000000000" pitchFamily="2" charset="0"/>
                <a:ea typeface="Roboto" panose="02000000000000000000" pitchFamily="2" charset="0"/>
              </a:rPr>
              <a:t>(c) Heating season with building-level occupancy schedule</a:t>
            </a:r>
            <a:endParaRPr lang="zh-CN" altLang="en-US" sz="1200" dirty="0">
              <a:solidFill>
                <a:srgbClr val="595959"/>
              </a:solidFill>
              <a:latin typeface="Roboto" panose="02000000000000000000" pitchFamily="2" charset="0"/>
            </a:endParaRPr>
          </a:p>
        </p:txBody>
      </p:sp>
      <p:sp>
        <p:nvSpPr>
          <p:cNvPr id="18" name="TextBox 17">
            <a:extLst>
              <a:ext uri="{FF2B5EF4-FFF2-40B4-BE49-F238E27FC236}">
                <a16:creationId xmlns:a16="http://schemas.microsoft.com/office/drawing/2014/main" id="{B1446149-135F-4EBC-9693-11023900D28B}"/>
              </a:ext>
            </a:extLst>
          </p:cNvPr>
          <p:cNvSpPr txBox="1"/>
          <p:nvPr/>
        </p:nvSpPr>
        <p:spPr>
          <a:xfrm>
            <a:off x="311701" y="4386218"/>
            <a:ext cx="8520599" cy="276999"/>
          </a:xfrm>
          <a:prstGeom prst="rect">
            <a:avLst/>
          </a:prstGeom>
          <a:noFill/>
        </p:spPr>
        <p:txBody>
          <a:bodyPr wrap="square">
            <a:spAutoFit/>
          </a:bodyPr>
          <a:lstStyle/>
          <a:p>
            <a:pPr algn="ctr"/>
            <a:r>
              <a:rPr lang="en-US" altLang="zh-CN" sz="1200" b="1" i="0" u="none" strike="noStrike" baseline="0" dirty="0">
                <a:solidFill>
                  <a:srgbClr val="595959"/>
                </a:solidFill>
                <a:latin typeface="Roboto" panose="02000000000000000000" pitchFamily="2" charset="0"/>
                <a:ea typeface="Roboto" panose="02000000000000000000" pitchFamily="2" charset="0"/>
              </a:rPr>
              <a:t>The PMV violation rate (y-axis) versus the monthly electricity consumption in MWh (x-axis) for different reward parameters. </a:t>
            </a:r>
            <a:endParaRPr lang="zh-CN" altLang="en-US" sz="1200" b="1" dirty="0">
              <a:solidFill>
                <a:srgbClr val="595959"/>
              </a:solidFill>
              <a:latin typeface="Roboto" panose="02000000000000000000" pitchFamily="2" charset="0"/>
            </a:endParaRPr>
          </a:p>
        </p:txBody>
      </p:sp>
    </p:spTree>
    <p:extLst>
      <p:ext uri="{BB962C8B-B14F-4D97-AF65-F5344CB8AC3E}">
        <p14:creationId xmlns:p14="http://schemas.microsoft.com/office/powerpoint/2010/main" val="26580599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
                                            <p:txEl>
                                              <p:pRg st="0" end="0"/>
                                            </p:txEl>
                                          </p:spTgt>
                                        </p:tgtEl>
                                        <p:attrNameLst>
                                          <p:attrName>style.visibility</p:attrName>
                                        </p:attrNameLst>
                                      </p:cBhvr>
                                      <p:to>
                                        <p:strVal val="visible"/>
                                      </p:to>
                                    </p:set>
                                    <p:animEffect transition="in" filter="fade">
                                      <p:cBhvr>
                                        <p:cTn id="7" dur="500"/>
                                        <p:tgtEl>
                                          <p:spTgt spid="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childTnLst>
                          </p:cTn>
                        </p:par>
                        <p:par>
                          <p:cTn id="19" fill="hold">
                            <p:stCondLst>
                              <p:cond delay="500"/>
                            </p:stCondLst>
                            <p:childTnLst>
                              <p:par>
                                <p:cTn id="20" presetID="10" presetClass="entr" presetSubtype="0" fill="hold"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500"/>
                                        <p:tgtEl>
                                          <p:spTgt spid="1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71">
                                            <p:txEl>
                                              <p:pRg st="1" end="1"/>
                                            </p:txEl>
                                          </p:spTgt>
                                        </p:tgtEl>
                                        <p:attrNameLst>
                                          <p:attrName>style.visibility</p:attrName>
                                        </p:attrNameLst>
                                      </p:cBhvr>
                                      <p:to>
                                        <p:strVal val="visible"/>
                                      </p:to>
                                    </p:set>
                                    <p:animEffect transition="in" filter="fade">
                                      <p:cBhvr>
                                        <p:cTn id="30" dur="500"/>
                                        <p:tgtEl>
                                          <p:spTgt spid="7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solidFill>
                  <a:srgbClr val="367C4A"/>
                </a:solidFill>
                <a:latin typeface="Roboto Black"/>
                <a:ea typeface="Roboto Black"/>
                <a:cs typeface="Roboto Black"/>
                <a:sym typeface="Roboto Black"/>
              </a:rPr>
              <a:t>Research Questions and Results</a:t>
            </a:r>
            <a:endParaRPr dirty="0">
              <a:solidFill>
                <a:srgbClr val="367C4A"/>
              </a:solidFill>
              <a:latin typeface="Roboto Black"/>
              <a:ea typeface="Roboto Black"/>
              <a:cs typeface="Roboto Black"/>
              <a:sym typeface="Roboto Black"/>
            </a:endParaRPr>
          </a:p>
        </p:txBody>
      </p:sp>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indent="-330200">
              <a:spcAft>
                <a:spcPts val="1000"/>
              </a:spcAft>
              <a:buSzPts val="1600"/>
            </a:pPr>
            <a:r>
              <a:rPr lang="en-US" sz="1600" dirty="0">
                <a:latin typeface="Roboto"/>
                <a:ea typeface="Roboto"/>
                <a:cs typeface="Roboto"/>
                <a:sym typeface="Roboto"/>
              </a:rPr>
              <a:t>Will incorporating zone-level occupancy information noticeably change the performance of a control policy?</a:t>
            </a:r>
            <a:endParaRPr lang="en-US" altLang="zh-CN" sz="1600" dirty="0">
              <a:latin typeface="Roboto"/>
              <a:ea typeface="Roboto"/>
              <a:cs typeface="Roboto"/>
              <a:sym typeface="Roboto"/>
            </a:endParaRPr>
          </a:p>
          <a:p>
            <a:pPr lvl="1" indent="-330200">
              <a:spcBef>
                <a:spcPts val="0"/>
              </a:spcBef>
              <a:spcAft>
                <a:spcPts val="1000"/>
              </a:spcAft>
              <a:buSzPts val="1600"/>
            </a:pPr>
            <a:r>
              <a:rPr lang="en-US" altLang="zh-CN" sz="1200" dirty="0">
                <a:latin typeface="Roboto"/>
                <a:ea typeface="Roboto"/>
                <a:cs typeface="Roboto"/>
                <a:sym typeface="Roboto"/>
              </a:rPr>
              <a:t>Yes. Zone-level occupancy can provide annual energy savings of $437, or 6.24MWh.</a:t>
            </a:r>
          </a:p>
          <a:p>
            <a:pPr indent="-330200">
              <a:spcAft>
                <a:spcPts val="1000"/>
              </a:spcAft>
              <a:buSzPts val="1600"/>
            </a:pPr>
            <a:endParaRPr lang="en-US" sz="1600" dirty="0">
              <a:latin typeface="Roboto"/>
              <a:ea typeface="Roboto"/>
              <a:cs typeface="Roboto"/>
              <a:sym typeface="Roboto"/>
            </a:endParaRPr>
          </a:p>
        </p:txBody>
      </p:sp>
      <p:sp>
        <p:nvSpPr>
          <p:cNvPr id="72" name="Google Shape;7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Roboto"/>
                <a:ea typeface="Roboto"/>
                <a:cs typeface="Roboto"/>
                <a:sym typeface="Roboto"/>
              </a:rPr>
              <a:t>16</a:t>
            </a:r>
            <a:endParaRPr dirty="0">
              <a:latin typeface="Roboto"/>
              <a:ea typeface="Roboto"/>
              <a:cs typeface="Roboto"/>
              <a:sym typeface="Roboto"/>
            </a:endParaRPr>
          </a:p>
        </p:txBody>
      </p:sp>
      <p:sp>
        <p:nvSpPr>
          <p:cNvPr id="15" name="TextBox 14">
            <a:extLst>
              <a:ext uri="{FF2B5EF4-FFF2-40B4-BE49-F238E27FC236}">
                <a16:creationId xmlns:a16="http://schemas.microsoft.com/office/drawing/2014/main" id="{AC4E7214-13B3-4706-895D-EE0E646AB86A}"/>
              </a:ext>
            </a:extLst>
          </p:cNvPr>
          <p:cNvSpPr txBox="1"/>
          <p:nvPr/>
        </p:nvSpPr>
        <p:spPr>
          <a:xfrm>
            <a:off x="161550" y="4210238"/>
            <a:ext cx="4260300" cy="276999"/>
          </a:xfrm>
          <a:prstGeom prst="rect">
            <a:avLst/>
          </a:prstGeom>
          <a:noFill/>
        </p:spPr>
        <p:txBody>
          <a:bodyPr wrap="square">
            <a:spAutoFit/>
          </a:bodyPr>
          <a:lstStyle/>
          <a:p>
            <a:pPr algn="ctr"/>
            <a:r>
              <a:rPr lang="en-US" altLang="zh-CN" sz="1200" b="0" i="0" u="none" strike="noStrike" baseline="0" dirty="0">
                <a:solidFill>
                  <a:srgbClr val="595959"/>
                </a:solidFill>
                <a:latin typeface="Roboto" panose="02000000000000000000" pitchFamily="2" charset="0"/>
                <a:ea typeface="Roboto" panose="02000000000000000000" pitchFamily="2" charset="0"/>
              </a:rPr>
              <a:t>(c) Heating season with building-level occupancy schedule</a:t>
            </a:r>
            <a:endParaRPr lang="zh-CN" altLang="en-US" sz="1200" dirty="0">
              <a:solidFill>
                <a:srgbClr val="595959"/>
              </a:solidFill>
              <a:latin typeface="Roboto" panose="02000000000000000000" pitchFamily="2" charset="0"/>
            </a:endParaRPr>
          </a:p>
        </p:txBody>
      </p:sp>
      <p:sp>
        <p:nvSpPr>
          <p:cNvPr id="16" name="TextBox 15">
            <a:extLst>
              <a:ext uri="{FF2B5EF4-FFF2-40B4-BE49-F238E27FC236}">
                <a16:creationId xmlns:a16="http://schemas.microsoft.com/office/drawing/2014/main" id="{9422BA9C-A3C9-4E82-88FE-33BC410E2D62}"/>
              </a:ext>
            </a:extLst>
          </p:cNvPr>
          <p:cNvSpPr txBox="1"/>
          <p:nvPr/>
        </p:nvSpPr>
        <p:spPr>
          <a:xfrm>
            <a:off x="4572000" y="4210239"/>
            <a:ext cx="4260300" cy="276999"/>
          </a:xfrm>
          <a:prstGeom prst="rect">
            <a:avLst/>
          </a:prstGeom>
          <a:noFill/>
        </p:spPr>
        <p:txBody>
          <a:bodyPr wrap="square">
            <a:spAutoFit/>
          </a:bodyPr>
          <a:lstStyle/>
          <a:p>
            <a:pPr algn="ctr"/>
            <a:r>
              <a:rPr lang="en-US" altLang="zh-CN" sz="1200" b="0" i="0" u="none" strike="noStrike" baseline="0" dirty="0">
                <a:solidFill>
                  <a:srgbClr val="595959"/>
                </a:solidFill>
                <a:latin typeface="Roboto" panose="02000000000000000000" pitchFamily="2" charset="0"/>
                <a:ea typeface="Roboto" panose="02000000000000000000" pitchFamily="2" charset="0"/>
              </a:rPr>
              <a:t>(d) Heating season with zone-level occupancy schedule</a:t>
            </a:r>
            <a:endParaRPr lang="zh-CN" altLang="en-US" sz="1200" dirty="0">
              <a:solidFill>
                <a:srgbClr val="595959"/>
              </a:solidFill>
              <a:latin typeface="Roboto" panose="02000000000000000000" pitchFamily="2" charset="0"/>
            </a:endParaRPr>
          </a:p>
        </p:txBody>
      </p:sp>
      <p:sp>
        <p:nvSpPr>
          <p:cNvPr id="18" name="TextBox 17">
            <a:extLst>
              <a:ext uri="{FF2B5EF4-FFF2-40B4-BE49-F238E27FC236}">
                <a16:creationId xmlns:a16="http://schemas.microsoft.com/office/drawing/2014/main" id="{B1446149-135F-4EBC-9693-11023900D28B}"/>
              </a:ext>
            </a:extLst>
          </p:cNvPr>
          <p:cNvSpPr txBox="1"/>
          <p:nvPr/>
        </p:nvSpPr>
        <p:spPr>
          <a:xfrm>
            <a:off x="311701" y="4568875"/>
            <a:ext cx="8520599" cy="276999"/>
          </a:xfrm>
          <a:prstGeom prst="rect">
            <a:avLst/>
          </a:prstGeom>
          <a:noFill/>
        </p:spPr>
        <p:txBody>
          <a:bodyPr wrap="square">
            <a:spAutoFit/>
          </a:bodyPr>
          <a:lstStyle/>
          <a:p>
            <a:pPr algn="ctr"/>
            <a:r>
              <a:rPr lang="en-US" altLang="zh-CN" sz="1200" b="1" i="0" u="none" strike="noStrike" baseline="0" dirty="0">
                <a:solidFill>
                  <a:srgbClr val="595959"/>
                </a:solidFill>
                <a:latin typeface="Roboto" panose="02000000000000000000" pitchFamily="2" charset="0"/>
                <a:ea typeface="Roboto" panose="02000000000000000000" pitchFamily="2" charset="0"/>
              </a:rPr>
              <a:t>The PMV violation rate (y-axis) versus the monthly electricity consumption in MWh (x-axis) for different reward parameters. </a:t>
            </a:r>
            <a:endParaRPr lang="zh-CN" altLang="en-US" sz="1200" b="1" dirty="0">
              <a:solidFill>
                <a:srgbClr val="595959"/>
              </a:solidFill>
              <a:latin typeface="Roboto" panose="02000000000000000000" pitchFamily="2" charset="0"/>
            </a:endParaRPr>
          </a:p>
        </p:txBody>
      </p:sp>
      <p:pic>
        <p:nvPicPr>
          <p:cNvPr id="3" name="Picture 2" descr="Calendar&#10;&#10;Description automatically generated">
            <a:extLst>
              <a:ext uri="{FF2B5EF4-FFF2-40B4-BE49-F238E27FC236}">
                <a16:creationId xmlns:a16="http://schemas.microsoft.com/office/drawing/2014/main" id="{F2B56719-167B-4B31-A89E-DED3969D0B73}"/>
              </a:ext>
            </a:extLst>
          </p:cNvPr>
          <p:cNvPicPr>
            <a:picLocks noChangeAspect="1"/>
          </p:cNvPicPr>
          <p:nvPr/>
        </p:nvPicPr>
        <p:blipFill>
          <a:blip r:embed="rId3"/>
          <a:stretch>
            <a:fillRect/>
          </a:stretch>
        </p:blipFill>
        <p:spPr>
          <a:xfrm>
            <a:off x="4722150" y="2300769"/>
            <a:ext cx="3960000" cy="1909468"/>
          </a:xfrm>
          <a:prstGeom prst="rect">
            <a:avLst/>
          </a:prstGeom>
        </p:spPr>
      </p:pic>
      <p:pic>
        <p:nvPicPr>
          <p:cNvPr id="6" name="Picture 5" descr="A screenshot of a computer&#10;&#10;Description automatically generated with medium confidence">
            <a:extLst>
              <a:ext uri="{FF2B5EF4-FFF2-40B4-BE49-F238E27FC236}">
                <a16:creationId xmlns:a16="http://schemas.microsoft.com/office/drawing/2014/main" id="{CC96F13E-F7E3-433C-A893-92CFCD15F9D3}"/>
              </a:ext>
            </a:extLst>
          </p:cNvPr>
          <p:cNvPicPr>
            <a:picLocks noChangeAspect="1"/>
          </p:cNvPicPr>
          <p:nvPr/>
        </p:nvPicPr>
        <p:blipFill>
          <a:blip r:embed="rId4"/>
          <a:stretch>
            <a:fillRect/>
          </a:stretch>
        </p:blipFill>
        <p:spPr>
          <a:xfrm>
            <a:off x="311699" y="2300769"/>
            <a:ext cx="3960000" cy="1909469"/>
          </a:xfrm>
          <a:prstGeom prst="rect">
            <a:avLst/>
          </a:prstGeom>
        </p:spPr>
      </p:pic>
    </p:spTree>
    <p:extLst>
      <p:ext uri="{BB962C8B-B14F-4D97-AF65-F5344CB8AC3E}">
        <p14:creationId xmlns:p14="http://schemas.microsoft.com/office/powerpoint/2010/main" val="22854382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
                                            <p:txEl>
                                              <p:pRg st="0" end="0"/>
                                            </p:txEl>
                                          </p:spTgt>
                                        </p:tgtEl>
                                        <p:attrNameLst>
                                          <p:attrName>style.visibility</p:attrName>
                                        </p:attrNameLst>
                                      </p:cBhvr>
                                      <p:to>
                                        <p:strVal val="visible"/>
                                      </p:to>
                                    </p:set>
                                    <p:animEffect transition="in" filter="fade">
                                      <p:cBhvr>
                                        <p:cTn id="7" dur="500"/>
                                        <p:tgtEl>
                                          <p:spTgt spid="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childTnLst>
                          </p:cTn>
                        </p:par>
                        <p:par>
                          <p:cTn id="19" fill="hold">
                            <p:stCondLst>
                              <p:cond delay="500"/>
                            </p:stCondLst>
                            <p:childTnLst>
                              <p:par>
                                <p:cTn id="20" presetID="10" presetClass="entr" presetSubtype="0" fill="hold" nodeType="after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500"/>
                                        <p:tgtEl>
                                          <p:spTgt spid="1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71">
                                            <p:txEl>
                                              <p:pRg st="1" end="1"/>
                                            </p:txEl>
                                          </p:spTgt>
                                        </p:tgtEl>
                                        <p:attrNameLst>
                                          <p:attrName>style.visibility</p:attrName>
                                        </p:attrNameLst>
                                      </p:cBhvr>
                                      <p:to>
                                        <p:strVal val="visible"/>
                                      </p:to>
                                    </p:set>
                                    <p:animEffect transition="in" filter="fade">
                                      <p:cBhvr>
                                        <p:cTn id="30" dur="500"/>
                                        <p:tgtEl>
                                          <p:spTgt spid="7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solidFill>
                  <a:srgbClr val="367C4A"/>
                </a:solidFill>
                <a:latin typeface="Roboto Black"/>
                <a:ea typeface="Roboto Black"/>
                <a:cs typeface="Roboto Black"/>
                <a:sym typeface="Roboto Black"/>
              </a:rPr>
              <a:t>Research Questions and Results</a:t>
            </a:r>
            <a:endParaRPr dirty="0">
              <a:solidFill>
                <a:srgbClr val="367C4A"/>
              </a:solidFill>
              <a:latin typeface="Roboto Black"/>
              <a:ea typeface="Roboto Black"/>
              <a:cs typeface="Roboto Black"/>
              <a:sym typeface="Roboto Black"/>
            </a:endParaRPr>
          </a:p>
        </p:txBody>
      </p:sp>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indent="-330200">
              <a:spcAft>
                <a:spcPts val="1000"/>
              </a:spcAft>
              <a:buSzPts val="1600"/>
            </a:pPr>
            <a:r>
              <a:rPr lang="en-US" sz="1600" dirty="0">
                <a:latin typeface="Roboto"/>
                <a:ea typeface="Roboto"/>
                <a:cs typeface="Roboto"/>
                <a:sym typeface="Roboto"/>
              </a:rPr>
              <a:t>Which RL algorithm works best?</a:t>
            </a:r>
          </a:p>
        </p:txBody>
      </p:sp>
      <p:sp>
        <p:nvSpPr>
          <p:cNvPr id="72" name="Google Shape;7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Roboto"/>
                <a:ea typeface="Roboto"/>
                <a:cs typeface="Roboto"/>
                <a:sym typeface="Roboto"/>
              </a:rPr>
              <a:t>17</a:t>
            </a:r>
            <a:endParaRPr dirty="0">
              <a:latin typeface="Roboto"/>
              <a:ea typeface="Roboto"/>
              <a:cs typeface="Roboto"/>
              <a:sym typeface="Roboto"/>
            </a:endParaRPr>
          </a:p>
        </p:txBody>
      </p:sp>
      <p:sp>
        <p:nvSpPr>
          <p:cNvPr id="15" name="TextBox 14">
            <a:extLst>
              <a:ext uri="{FF2B5EF4-FFF2-40B4-BE49-F238E27FC236}">
                <a16:creationId xmlns:a16="http://schemas.microsoft.com/office/drawing/2014/main" id="{AC4E7214-13B3-4706-895D-EE0E646AB86A}"/>
              </a:ext>
            </a:extLst>
          </p:cNvPr>
          <p:cNvSpPr txBox="1"/>
          <p:nvPr/>
        </p:nvSpPr>
        <p:spPr>
          <a:xfrm>
            <a:off x="409650" y="3816000"/>
            <a:ext cx="3960000" cy="461665"/>
          </a:xfrm>
          <a:prstGeom prst="rect">
            <a:avLst/>
          </a:prstGeom>
          <a:noFill/>
        </p:spPr>
        <p:txBody>
          <a:bodyPr wrap="square">
            <a:spAutoFit/>
          </a:bodyPr>
          <a:lstStyle/>
          <a:p>
            <a:pPr algn="ctr"/>
            <a:r>
              <a:rPr lang="en-US" altLang="zh-CN" sz="1200" b="0" i="0" u="none" strike="noStrike" baseline="0" dirty="0">
                <a:solidFill>
                  <a:srgbClr val="595959"/>
                </a:solidFill>
                <a:latin typeface="Roboto" panose="02000000000000000000" pitchFamily="2" charset="0"/>
                <a:ea typeface="Roboto" panose="02000000000000000000" pitchFamily="2" charset="0"/>
              </a:rPr>
              <a:t>Performance comparison of three RL algorithms</a:t>
            </a:r>
          </a:p>
          <a:p>
            <a:pPr algn="ctr"/>
            <a:r>
              <a:rPr lang="en-US" altLang="zh-CN" sz="1200" b="0" i="0" u="none" strike="noStrike" baseline="0" dirty="0">
                <a:solidFill>
                  <a:srgbClr val="595959"/>
                </a:solidFill>
                <a:latin typeface="Roboto" panose="02000000000000000000" pitchFamily="2" charset="0"/>
                <a:ea typeface="Roboto" panose="02000000000000000000" pitchFamily="2" charset="0"/>
              </a:rPr>
              <a:t>on the building control domain</a:t>
            </a:r>
            <a:endParaRPr lang="zh-CN" altLang="en-US" sz="1200" dirty="0">
              <a:solidFill>
                <a:srgbClr val="595959"/>
              </a:solidFill>
              <a:latin typeface="Roboto" panose="02000000000000000000" pitchFamily="2" charset="0"/>
            </a:endParaRPr>
          </a:p>
        </p:txBody>
      </p:sp>
      <p:sp>
        <p:nvSpPr>
          <p:cNvPr id="16" name="TextBox 15">
            <a:extLst>
              <a:ext uri="{FF2B5EF4-FFF2-40B4-BE49-F238E27FC236}">
                <a16:creationId xmlns:a16="http://schemas.microsoft.com/office/drawing/2014/main" id="{9422BA9C-A3C9-4E82-88FE-33BC410E2D62}"/>
              </a:ext>
            </a:extLst>
          </p:cNvPr>
          <p:cNvSpPr txBox="1"/>
          <p:nvPr/>
        </p:nvSpPr>
        <p:spPr>
          <a:xfrm>
            <a:off x="4620974" y="3816000"/>
            <a:ext cx="3960001" cy="461665"/>
          </a:xfrm>
          <a:prstGeom prst="rect">
            <a:avLst/>
          </a:prstGeom>
          <a:noFill/>
        </p:spPr>
        <p:txBody>
          <a:bodyPr wrap="square">
            <a:spAutoFit/>
          </a:bodyPr>
          <a:lstStyle/>
          <a:p>
            <a:pPr algn="ctr"/>
            <a:r>
              <a:rPr lang="en-US" altLang="zh-CN" sz="1200" b="0" i="0" u="none" strike="noStrike" baseline="0" dirty="0">
                <a:solidFill>
                  <a:srgbClr val="595959"/>
                </a:solidFill>
                <a:latin typeface="Roboto" panose="02000000000000000000" pitchFamily="2" charset="0"/>
                <a:ea typeface="Roboto" panose="02000000000000000000" pitchFamily="2" charset="0"/>
              </a:rPr>
              <a:t>Energy consumption of different RL agents using a zone-level occupancy schedule</a:t>
            </a:r>
            <a:endParaRPr lang="zh-CN" altLang="en-US" sz="1200" dirty="0">
              <a:solidFill>
                <a:srgbClr val="595959"/>
              </a:solidFill>
              <a:latin typeface="Roboto" panose="02000000000000000000" pitchFamily="2" charset="0"/>
            </a:endParaRPr>
          </a:p>
        </p:txBody>
      </p:sp>
      <p:pic>
        <p:nvPicPr>
          <p:cNvPr id="4" name="Picture 3" descr="Graphical user interface&#10;&#10;Description automatically generated with medium confidence">
            <a:extLst>
              <a:ext uri="{FF2B5EF4-FFF2-40B4-BE49-F238E27FC236}">
                <a16:creationId xmlns:a16="http://schemas.microsoft.com/office/drawing/2014/main" id="{5444A2FD-3B1E-48A3-9CD8-F37B6FFE2B29}"/>
              </a:ext>
            </a:extLst>
          </p:cNvPr>
          <p:cNvPicPr>
            <a:picLocks noChangeAspect="1"/>
          </p:cNvPicPr>
          <p:nvPr/>
        </p:nvPicPr>
        <p:blipFill>
          <a:blip r:embed="rId3"/>
          <a:stretch>
            <a:fillRect/>
          </a:stretch>
        </p:blipFill>
        <p:spPr>
          <a:xfrm>
            <a:off x="409650" y="1800000"/>
            <a:ext cx="3960000" cy="2006119"/>
          </a:xfrm>
          <a:prstGeom prst="rect">
            <a:avLst/>
          </a:prstGeom>
        </p:spPr>
      </p:pic>
      <p:pic>
        <p:nvPicPr>
          <p:cNvPr id="7" name="Picture 6" descr="Graphical user interface&#10;&#10;Description automatically generated with medium confidence">
            <a:extLst>
              <a:ext uri="{FF2B5EF4-FFF2-40B4-BE49-F238E27FC236}">
                <a16:creationId xmlns:a16="http://schemas.microsoft.com/office/drawing/2014/main" id="{552A21C3-52B9-43FD-BFB7-8021BCE39272}"/>
              </a:ext>
            </a:extLst>
          </p:cNvPr>
          <p:cNvPicPr>
            <a:picLocks noChangeAspect="1"/>
          </p:cNvPicPr>
          <p:nvPr/>
        </p:nvPicPr>
        <p:blipFill>
          <a:blip r:embed="rId4"/>
          <a:stretch>
            <a:fillRect/>
          </a:stretch>
        </p:blipFill>
        <p:spPr>
          <a:xfrm>
            <a:off x="4620975" y="1800000"/>
            <a:ext cx="3960000" cy="1911348"/>
          </a:xfrm>
          <a:prstGeom prst="rect">
            <a:avLst/>
          </a:prstGeom>
        </p:spPr>
      </p:pic>
    </p:spTree>
    <p:extLst>
      <p:ext uri="{BB962C8B-B14F-4D97-AF65-F5344CB8AC3E}">
        <p14:creationId xmlns:p14="http://schemas.microsoft.com/office/powerpoint/2010/main" val="8086517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
                                            <p:txEl>
                                              <p:pRg st="0" end="0"/>
                                            </p:txEl>
                                          </p:spTgt>
                                        </p:tgtEl>
                                        <p:attrNameLst>
                                          <p:attrName>style.visibility</p:attrName>
                                        </p:attrNameLst>
                                      </p:cBhvr>
                                      <p:to>
                                        <p:strVal val="visible"/>
                                      </p:to>
                                    </p:set>
                                    <p:animEffect transition="in" filter="fade">
                                      <p:cBhvr>
                                        <p:cTn id="7" dur="500"/>
                                        <p:tgtEl>
                                          <p:spTgt spid="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367C4A"/>
                </a:solidFill>
                <a:latin typeface="Roboto Black"/>
                <a:ea typeface="Roboto Black"/>
                <a:cs typeface="Roboto Black"/>
                <a:sym typeface="Roboto Black"/>
              </a:rPr>
              <a:t>Motivation</a:t>
            </a:r>
            <a:endParaRPr dirty="0">
              <a:solidFill>
                <a:srgbClr val="367C4A"/>
              </a:solidFill>
              <a:latin typeface="Roboto Black"/>
              <a:ea typeface="Roboto Black"/>
              <a:cs typeface="Roboto Black"/>
              <a:sym typeface="Roboto Black"/>
            </a:endParaRPr>
          </a:p>
        </p:txBody>
      </p:sp>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Font typeface="Roboto"/>
              <a:buAutoNum type="arabicPeriod"/>
            </a:pPr>
            <a:r>
              <a:rPr lang="en" sz="1600" dirty="0">
                <a:latin typeface="Roboto"/>
                <a:ea typeface="Roboto"/>
                <a:cs typeface="Roboto"/>
                <a:sym typeface="Roboto"/>
              </a:rPr>
              <a:t>Commercial </a:t>
            </a:r>
            <a:r>
              <a:rPr lang="en" sz="1600" dirty="0">
                <a:solidFill>
                  <a:srgbClr val="595959"/>
                </a:solidFill>
                <a:latin typeface="Roboto"/>
                <a:ea typeface="Roboto"/>
                <a:cs typeface="Roboto"/>
                <a:sym typeface="Roboto"/>
              </a:rPr>
              <a:t>sector</a:t>
            </a:r>
            <a:r>
              <a:rPr lang="en" sz="1600" dirty="0">
                <a:latin typeface="Roboto"/>
                <a:ea typeface="Roboto"/>
                <a:cs typeface="Roboto"/>
                <a:sym typeface="Roboto"/>
              </a:rPr>
              <a:t> used 12.3% energy (9.3 quads) in the United States in 2019, with 40.6% used for HVAC and lighting.</a:t>
            </a:r>
          </a:p>
        </p:txBody>
      </p:sp>
      <p:sp>
        <p:nvSpPr>
          <p:cNvPr id="72" name="Google Shape;7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latin typeface="Roboto"/>
                <a:ea typeface="Roboto"/>
                <a:cs typeface="Roboto"/>
                <a:sym typeface="Roboto"/>
              </a:rPr>
              <a:t>2</a:t>
            </a:fld>
            <a:endParaRPr dirty="0">
              <a:latin typeface="Roboto"/>
              <a:ea typeface="Roboto"/>
              <a:cs typeface="Roboto"/>
              <a:sym typeface="Roboto"/>
            </a:endParaRPr>
          </a:p>
        </p:txBody>
      </p:sp>
      <p:pic>
        <p:nvPicPr>
          <p:cNvPr id="18" name="Graphic 17" descr="Production outline">
            <a:extLst>
              <a:ext uri="{FF2B5EF4-FFF2-40B4-BE49-F238E27FC236}">
                <a16:creationId xmlns:a16="http://schemas.microsoft.com/office/drawing/2014/main" id="{C6D80149-EB30-4851-980A-B2FB3FE2271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80000" y="3240000"/>
            <a:ext cx="720000" cy="720000"/>
          </a:xfrm>
          <a:prstGeom prst="rect">
            <a:avLst/>
          </a:prstGeom>
        </p:spPr>
      </p:pic>
      <p:pic>
        <p:nvPicPr>
          <p:cNvPr id="20" name="Graphic 19" descr="House outline">
            <a:extLst>
              <a:ext uri="{FF2B5EF4-FFF2-40B4-BE49-F238E27FC236}">
                <a16:creationId xmlns:a16="http://schemas.microsoft.com/office/drawing/2014/main" id="{3A57517A-6A24-4089-B721-F007E585D87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520001" y="3240000"/>
            <a:ext cx="720000" cy="720000"/>
          </a:xfrm>
          <a:prstGeom prst="rect">
            <a:avLst/>
          </a:prstGeom>
        </p:spPr>
      </p:pic>
      <p:pic>
        <p:nvPicPr>
          <p:cNvPr id="22" name="Graphic 21" descr="Building outline">
            <a:extLst>
              <a:ext uri="{FF2B5EF4-FFF2-40B4-BE49-F238E27FC236}">
                <a16:creationId xmlns:a16="http://schemas.microsoft.com/office/drawing/2014/main" id="{B21FA5FB-7E8C-436F-A82E-575AE19814C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600000" y="3240000"/>
            <a:ext cx="720000" cy="720000"/>
          </a:xfrm>
          <a:prstGeom prst="rect">
            <a:avLst/>
          </a:prstGeom>
        </p:spPr>
      </p:pic>
      <p:sp>
        <p:nvSpPr>
          <p:cNvPr id="28" name="TextBox 27">
            <a:extLst>
              <a:ext uri="{FF2B5EF4-FFF2-40B4-BE49-F238E27FC236}">
                <a16:creationId xmlns:a16="http://schemas.microsoft.com/office/drawing/2014/main" id="{C898CEB1-56A4-4511-BDF2-4D8E8A5E2DAE}"/>
              </a:ext>
            </a:extLst>
          </p:cNvPr>
          <p:cNvSpPr txBox="1"/>
          <p:nvPr/>
        </p:nvSpPr>
        <p:spPr>
          <a:xfrm>
            <a:off x="2520000" y="2880000"/>
            <a:ext cx="3960000" cy="307777"/>
          </a:xfrm>
          <a:prstGeom prst="rect">
            <a:avLst/>
          </a:prstGeom>
          <a:noFill/>
        </p:spPr>
        <p:txBody>
          <a:bodyPr wrap="square">
            <a:spAutoFit/>
          </a:bodyPr>
          <a:lstStyle/>
          <a:p>
            <a:pPr algn="ctr"/>
            <a:r>
              <a:rPr lang="en" altLang="zh-CN" dirty="0">
                <a:solidFill>
                  <a:srgbClr val="595959"/>
                </a:solidFill>
                <a:latin typeface="Roboto"/>
                <a:ea typeface="Roboto"/>
                <a:sym typeface="Roboto"/>
              </a:rPr>
              <a:t>Energy Consumption Sectors</a:t>
            </a:r>
            <a:endParaRPr lang="zh-CN" altLang="en-US" dirty="0">
              <a:solidFill>
                <a:srgbClr val="595959"/>
              </a:solidFill>
            </a:endParaRPr>
          </a:p>
        </p:txBody>
      </p:sp>
      <p:sp>
        <p:nvSpPr>
          <p:cNvPr id="44" name="TextBox 43">
            <a:extLst>
              <a:ext uri="{FF2B5EF4-FFF2-40B4-BE49-F238E27FC236}">
                <a16:creationId xmlns:a16="http://schemas.microsoft.com/office/drawing/2014/main" id="{B3424B61-4D53-4371-8E5D-423B037FF070}"/>
              </a:ext>
            </a:extLst>
          </p:cNvPr>
          <p:cNvSpPr txBox="1"/>
          <p:nvPr/>
        </p:nvSpPr>
        <p:spPr>
          <a:xfrm>
            <a:off x="3463200" y="3956660"/>
            <a:ext cx="993600" cy="307777"/>
          </a:xfrm>
          <a:prstGeom prst="rect">
            <a:avLst/>
          </a:prstGeom>
          <a:noFill/>
        </p:spPr>
        <p:txBody>
          <a:bodyPr wrap="square">
            <a:spAutoFit/>
          </a:bodyPr>
          <a:lstStyle/>
          <a:p>
            <a:pPr algn="ctr"/>
            <a:r>
              <a:rPr lang="en" altLang="zh-CN" sz="1400" b="1" dirty="0">
                <a:solidFill>
                  <a:srgbClr val="FF0000"/>
                </a:solidFill>
                <a:latin typeface="Roboto"/>
                <a:ea typeface="Roboto"/>
                <a:cs typeface="Roboto"/>
                <a:sym typeface="Roboto"/>
              </a:rPr>
              <a:t>US</a:t>
            </a:r>
            <a:r>
              <a:rPr lang="en" altLang="zh-CN" sz="1400" dirty="0">
                <a:solidFill>
                  <a:srgbClr val="FF0000"/>
                </a:solidFill>
                <a:latin typeface="Roboto"/>
                <a:ea typeface="Roboto"/>
                <a:cs typeface="Roboto"/>
                <a:sym typeface="Roboto"/>
              </a:rPr>
              <a:t>: 12.3%</a:t>
            </a:r>
            <a:endParaRPr lang="zh-CN" altLang="en-US" dirty="0">
              <a:solidFill>
                <a:srgbClr val="FF0000"/>
              </a:solidFill>
            </a:endParaRPr>
          </a:p>
        </p:txBody>
      </p:sp>
      <p:pic>
        <p:nvPicPr>
          <p:cNvPr id="41" name="Graphic 40" descr="Car outline">
            <a:extLst>
              <a:ext uri="{FF2B5EF4-FFF2-40B4-BE49-F238E27FC236}">
                <a16:creationId xmlns:a16="http://schemas.microsoft.com/office/drawing/2014/main" id="{276FCD5E-F3BF-4CD7-A00E-0DA0359B2CF2}"/>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760000" y="3240000"/>
            <a:ext cx="720000" cy="720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par>
                                <p:cTn id="17" presetID="10" presetClass="entr" presetSubtype="0" fill="hold" nodeType="withEffect">
                                  <p:stCondLst>
                                    <p:cond delay="0"/>
                                  </p:stCondLst>
                                  <p:childTnLst>
                                    <p:set>
                                      <p:cBhvr>
                                        <p:cTn id="18" dur="1" fill="hold">
                                          <p:stCondLst>
                                            <p:cond delay="0"/>
                                          </p:stCondLst>
                                        </p:cTn>
                                        <p:tgtEl>
                                          <p:spTgt spid="41"/>
                                        </p:tgtEl>
                                        <p:attrNameLst>
                                          <p:attrName>style.visibility</p:attrName>
                                        </p:attrNameLst>
                                      </p:cBhvr>
                                      <p:to>
                                        <p:strVal val="visible"/>
                                      </p:to>
                                    </p:set>
                                    <p:animEffect transition="in" filter="fade">
                                      <p:cBhvr>
                                        <p:cTn id="19" dur="500"/>
                                        <p:tgtEl>
                                          <p:spTgt spid="41"/>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71">
                                            <p:txEl>
                                              <p:pRg st="0" end="0"/>
                                            </p:txEl>
                                          </p:spTgt>
                                        </p:tgtEl>
                                        <p:attrNameLst>
                                          <p:attrName>style.visibility</p:attrName>
                                        </p:attrNameLst>
                                      </p:cBhvr>
                                      <p:to>
                                        <p:strVal val="visible"/>
                                      </p:to>
                                    </p:set>
                                    <p:animEffect transition="in" filter="fade">
                                      <p:cBhvr>
                                        <p:cTn id="24" dur="500"/>
                                        <p:tgtEl>
                                          <p:spTgt spid="71">
                                            <p:txEl>
                                              <p:pRg st="0" end="0"/>
                                            </p:txEl>
                                          </p:spTgt>
                                        </p:tgtEl>
                                      </p:cBhvr>
                                    </p:animEffect>
                                  </p:childTnLst>
                                </p:cTn>
                              </p:par>
                            </p:childTnLst>
                          </p:cTn>
                        </p:par>
                        <p:par>
                          <p:cTn id="25" fill="hold">
                            <p:stCondLst>
                              <p:cond delay="500"/>
                            </p:stCondLst>
                            <p:childTnLst>
                              <p:par>
                                <p:cTn id="26" presetID="10" presetClass="entr" presetSubtype="0" fill="hold" grpId="0" nodeType="afterEffect">
                                  <p:stCondLst>
                                    <p:cond delay="0"/>
                                  </p:stCondLst>
                                  <p:childTnLst>
                                    <p:set>
                                      <p:cBhvr>
                                        <p:cTn id="27" dur="1" fill="hold">
                                          <p:stCondLst>
                                            <p:cond delay="0"/>
                                          </p:stCondLst>
                                        </p:cTn>
                                        <p:tgtEl>
                                          <p:spTgt spid="44"/>
                                        </p:tgtEl>
                                        <p:attrNameLst>
                                          <p:attrName>style.visibility</p:attrName>
                                        </p:attrNameLst>
                                      </p:cBhvr>
                                      <p:to>
                                        <p:strVal val="visible"/>
                                      </p:to>
                                    </p:set>
                                    <p:animEffect transition="in" filter="fade">
                                      <p:cBhvr>
                                        <p:cTn id="28"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4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solidFill>
                  <a:srgbClr val="367C4A"/>
                </a:solidFill>
                <a:latin typeface="Roboto Black"/>
                <a:ea typeface="Roboto Black"/>
                <a:cs typeface="Roboto Black"/>
                <a:sym typeface="Roboto Black"/>
              </a:rPr>
              <a:t>Research Questions and Results</a:t>
            </a:r>
            <a:endParaRPr dirty="0">
              <a:solidFill>
                <a:srgbClr val="367C4A"/>
              </a:solidFill>
              <a:latin typeface="Roboto Black"/>
              <a:ea typeface="Roboto Black"/>
              <a:cs typeface="Roboto Black"/>
              <a:sym typeface="Roboto Black"/>
            </a:endParaRPr>
          </a:p>
        </p:txBody>
      </p:sp>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indent="-330200">
              <a:spcAft>
                <a:spcPts val="1000"/>
              </a:spcAft>
              <a:buSzPts val="1600"/>
            </a:pPr>
            <a:r>
              <a:rPr lang="en-US" sz="1600" dirty="0">
                <a:latin typeface="Roboto"/>
                <a:ea typeface="Roboto"/>
                <a:cs typeface="Roboto"/>
                <a:sym typeface="Roboto"/>
              </a:rPr>
              <a:t>Which RL algorithm works best?</a:t>
            </a:r>
          </a:p>
        </p:txBody>
      </p:sp>
      <p:sp>
        <p:nvSpPr>
          <p:cNvPr id="72" name="Google Shape;7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Roboto"/>
                <a:ea typeface="Roboto"/>
                <a:cs typeface="Roboto"/>
                <a:sym typeface="Roboto"/>
              </a:rPr>
              <a:t>18</a:t>
            </a:r>
            <a:endParaRPr dirty="0">
              <a:latin typeface="Roboto"/>
              <a:ea typeface="Roboto"/>
              <a:cs typeface="Roboto"/>
              <a:sym typeface="Roboto"/>
            </a:endParaRPr>
          </a:p>
        </p:txBody>
      </p:sp>
      <p:sp>
        <p:nvSpPr>
          <p:cNvPr id="15" name="TextBox 14">
            <a:extLst>
              <a:ext uri="{FF2B5EF4-FFF2-40B4-BE49-F238E27FC236}">
                <a16:creationId xmlns:a16="http://schemas.microsoft.com/office/drawing/2014/main" id="{AC4E7214-13B3-4706-895D-EE0E646AB86A}"/>
              </a:ext>
            </a:extLst>
          </p:cNvPr>
          <p:cNvSpPr txBox="1"/>
          <p:nvPr/>
        </p:nvSpPr>
        <p:spPr>
          <a:xfrm>
            <a:off x="409650" y="3816000"/>
            <a:ext cx="3960000" cy="461665"/>
          </a:xfrm>
          <a:prstGeom prst="rect">
            <a:avLst/>
          </a:prstGeom>
          <a:noFill/>
        </p:spPr>
        <p:txBody>
          <a:bodyPr wrap="square">
            <a:spAutoFit/>
          </a:bodyPr>
          <a:lstStyle/>
          <a:p>
            <a:pPr algn="ctr"/>
            <a:r>
              <a:rPr lang="en-US" altLang="zh-CN" sz="1200" b="0" i="0" u="none" strike="noStrike" baseline="0" dirty="0">
                <a:solidFill>
                  <a:srgbClr val="595959"/>
                </a:solidFill>
                <a:latin typeface="Roboto" panose="02000000000000000000" pitchFamily="2" charset="0"/>
                <a:ea typeface="Roboto" panose="02000000000000000000" pitchFamily="2" charset="0"/>
              </a:rPr>
              <a:t>Thermal comfort violation rate of different RL agents using a zone-level occupancy schedule</a:t>
            </a:r>
            <a:endParaRPr lang="zh-CN" altLang="en-US" sz="1200" dirty="0">
              <a:solidFill>
                <a:srgbClr val="595959"/>
              </a:solidFill>
              <a:latin typeface="Roboto" panose="02000000000000000000" pitchFamily="2" charset="0"/>
            </a:endParaRPr>
          </a:p>
        </p:txBody>
      </p:sp>
      <p:sp>
        <p:nvSpPr>
          <p:cNvPr id="16" name="TextBox 15">
            <a:extLst>
              <a:ext uri="{FF2B5EF4-FFF2-40B4-BE49-F238E27FC236}">
                <a16:creationId xmlns:a16="http://schemas.microsoft.com/office/drawing/2014/main" id="{9422BA9C-A3C9-4E82-88FE-33BC410E2D62}"/>
              </a:ext>
            </a:extLst>
          </p:cNvPr>
          <p:cNvSpPr txBox="1"/>
          <p:nvPr/>
        </p:nvSpPr>
        <p:spPr>
          <a:xfrm>
            <a:off x="4620974" y="3816000"/>
            <a:ext cx="3960001" cy="461665"/>
          </a:xfrm>
          <a:prstGeom prst="rect">
            <a:avLst/>
          </a:prstGeom>
          <a:noFill/>
        </p:spPr>
        <p:txBody>
          <a:bodyPr wrap="square">
            <a:spAutoFit/>
          </a:bodyPr>
          <a:lstStyle/>
          <a:p>
            <a:pPr algn="ctr"/>
            <a:r>
              <a:rPr lang="en-US" altLang="zh-CN" sz="1200" dirty="0">
                <a:solidFill>
                  <a:srgbClr val="595959"/>
                </a:solidFill>
                <a:latin typeface="Roboto" panose="02000000000000000000" pitchFamily="2" charset="0"/>
                <a:ea typeface="Roboto" panose="02000000000000000000" pitchFamily="2" charset="0"/>
              </a:rPr>
              <a:t>Visual</a:t>
            </a:r>
            <a:r>
              <a:rPr lang="en-US" altLang="zh-CN" sz="1200" b="0" i="0" u="none" strike="noStrike" baseline="0" dirty="0">
                <a:solidFill>
                  <a:srgbClr val="595959"/>
                </a:solidFill>
                <a:latin typeface="Roboto" panose="02000000000000000000" pitchFamily="2" charset="0"/>
                <a:ea typeface="Roboto" panose="02000000000000000000" pitchFamily="2" charset="0"/>
              </a:rPr>
              <a:t> comfort violation rate of different RL agents using a zone-level occupancy schedule</a:t>
            </a:r>
            <a:endParaRPr lang="zh-CN" altLang="en-US" sz="1200" dirty="0">
              <a:solidFill>
                <a:srgbClr val="595959"/>
              </a:solidFill>
              <a:latin typeface="Roboto" panose="02000000000000000000" pitchFamily="2" charset="0"/>
            </a:endParaRPr>
          </a:p>
        </p:txBody>
      </p:sp>
      <p:pic>
        <p:nvPicPr>
          <p:cNvPr id="4" name="Picture 3">
            <a:extLst>
              <a:ext uri="{FF2B5EF4-FFF2-40B4-BE49-F238E27FC236}">
                <a16:creationId xmlns:a16="http://schemas.microsoft.com/office/drawing/2014/main" id="{5444A2FD-3B1E-48A3-9CD8-F37B6FFE2B29}"/>
              </a:ext>
            </a:extLst>
          </p:cNvPr>
          <p:cNvPicPr>
            <a:picLocks noChangeAspect="1"/>
          </p:cNvPicPr>
          <p:nvPr/>
        </p:nvPicPr>
        <p:blipFill>
          <a:blip r:embed="rId3"/>
          <a:srcRect/>
          <a:stretch/>
        </p:blipFill>
        <p:spPr>
          <a:xfrm>
            <a:off x="409650" y="1843488"/>
            <a:ext cx="3960000" cy="1919143"/>
          </a:xfrm>
          <a:prstGeom prst="rect">
            <a:avLst/>
          </a:prstGeom>
        </p:spPr>
      </p:pic>
      <p:pic>
        <p:nvPicPr>
          <p:cNvPr id="7" name="Picture 6">
            <a:extLst>
              <a:ext uri="{FF2B5EF4-FFF2-40B4-BE49-F238E27FC236}">
                <a16:creationId xmlns:a16="http://schemas.microsoft.com/office/drawing/2014/main" id="{552A21C3-52B9-43FD-BFB7-8021BCE39272}"/>
              </a:ext>
            </a:extLst>
          </p:cNvPr>
          <p:cNvPicPr>
            <a:picLocks noChangeAspect="1"/>
          </p:cNvPicPr>
          <p:nvPr/>
        </p:nvPicPr>
        <p:blipFill>
          <a:blip r:embed="rId4"/>
          <a:srcRect/>
          <a:stretch/>
        </p:blipFill>
        <p:spPr>
          <a:xfrm>
            <a:off x="4620975" y="1866414"/>
            <a:ext cx="3960000" cy="1896217"/>
          </a:xfrm>
          <a:prstGeom prst="rect">
            <a:avLst/>
          </a:prstGeom>
        </p:spPr>
      </p:pic>
    </p:spTree>
    <p:extLst>
      <p:ext uri="{BB962C8B-B14F-4D97-AF65-F5344CB8AC3E}">
        <p14:creationId xmlns:p14="http://schemas.microsoft.com/office/powerpoint/2010/main" val="17598199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solidFill>
                  <a:srgbClr val="367C4A"/>
                </a:solidFill>
                <a:latin typeface="Roboto Black"/>
                <a:ea typeface="Roboto Black"/>
                <a:cs typeface="Roboto Black"/>
                <a:sym typeface="Roboto Black"/>
              </a:rPr>
              <a:t>Takeaways</a:t>
            </a:r>
            <a:endParaRPr dirty="0">
              <a:solidFill>
                <a:srgbClr val="367C4A"/>
              </a:solidFill>
              <a:latin typeface="Roboto Black"/>
              <a:ea typeface="Roboto Black"/>
              <a:cs typeface="Roboto Black"/>
              <a:sym typeface="Roboto Black"/>
            </a:endParaRPr>
          </a:p>
        </p:txBody>
      </p:sp>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indent="-330200">
              <a:spcAft>
                <a:spcPts val="1000"/>
              </a:spcAft>
              <a:buSzPts val="1600"/>
            </a:pPr>
            <a:r>
              <a:rPr lang="en-US" sz="1600" dirty="0">
                <a:latin typeface="Roboto"/>
                <a:ea typeface="Roboto"/>
                <a:cs typeface="Roboto"/>
                <a:sym typeface="Roboto"/>
              </a:rPr>
              <a:t>Joint control can reduce total energy consumption</a:t>
            </a:r>
          </a:p>
          <a:p>
            <a:pPr indent="-330200">
              <a:spcAft>
                <a:spcPts val="1000"/>
              </a:spcAft>
              <a:buSzPts val="1600"/>
            </a:pPr>
            <a:r>
              <a:rPr lang="en-US" sz="1600" dirty="0">
                <a:latin typeface="Roboto"/>
                <a:ea typeface="Roboto"/>
                <a:cs typeface="Roboto"/>
                <a:sym typeface="Roboto"/>
              </a:rPr>
              <a:t>Fine-grained occupancy information can benefit model-free RL agents</a:t>
            </a:r>
          </a:p>
          <a:p>
            <a:pPr indent="-330200">
              <a:spcAft>
                <a:spcPts val="1000"/>
              </a:spcAft>
              <a:buSzPts val="1600"/>
            </a:pPr>
            <a:r>
              <a:rPr lang="en-US" sz="1600" dirty="0">
                <a:latin typeface="Roboto"/>
                <a:ea typeface="Roboto"/>
                <a:cs typeface="Roboto"/>
                <a:sym typeface="Roboto"/>
              </a:rPr>
              <a:t>Model-free RL agents can always outperform baselines if zone-level occupancy is available</a:t>
            </a:r>
          </a:p>
          <a:p>
            <a:pPr indent="-330200">
              <a:spcAft>
                <a:spcPts val="1000"/>
              </a:spcAft>
              <a:buSzPts val="1600"/>
            </a:pPr>
            <a:r>
              <a:rPr lang="en-US" sz="1600" dirty="0">
                <a:latin typeface="Roboto"/>
                <a:ea typeface="Roboto"/>
                <a:cs typeface="Roboto"/>
                <a:sym typeface="Roboto"/>
              </a:rPr>
              <a:t>Only PPO is sensitive to the reward parameters</a:t>
            </a:r>
          </a:p>
        </p:txBody>
      </p:sp>
      <p:sp>
        <p:nvSpPr>
          <p:cNvPr id="72" name="Google Shape;7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Roboto"/>
                <a:ea typeface="Roboto"/>
                <a:cs typeface="Roboto"/>
                <a:sym typeface="Roboto"/>
              </a:rPr>
              <a:t>19</a:t>
            </a:r>
            <a:endParaRPr dirty="0">
              <a:latin typeface="Roboto"/>
              <a:ea typeface="Roboto"/>
              <a:cs typeface="Roboto"/>
              <a:sym typeface="Roboto"/>
            </a:endParaRPr>
          </a:p>
        </p:txBody>
      </p:sp>
    </p:spTree>
    <p:extLst>
      <p:ext uri="{BB962C8B-B14F-4D97-AF65-F5344CB8AC3E}">
        <p14:creationId xmlns:p14="http://schemas.microsoft.com/office/powerpoint/2010/main" val="37070051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
                                            <p:txEl>
                                              <p:pRg st="0" end="0"/>
                                            </p:txEl>
                                          </p:spTgt>
                                        </p:tgtEl>
                                        <p:attrNameLst>
                                          <p:attrName>style.visibility</p:attrName>
                                        </p:attrNameLst>
                                      </p:cBhvr>
                                      <p:to>
                                        <p:strVal val="visible"/>
                                      </p:to>
                                    </p:set>
                                    <p:animEffect transition="in" filter="fade">
                                      <p:cBhvr>
                                        <p:cTn id="7" dur="500"/>
                                        <p:tgtEl>
                                          <p:spTgt spid="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1">
                                            <p:txEl>
                                              <p:pRg st="1" end="1"/>
                                            </p:txEl>
                                          </p:spTgt>
                                        </p:tgtEl>
                                        <p:attrNameLst>
                                          <p:attrName>style.visibility</p:attrName>
                                        </p:attrNameLst>
                                      </p:cBhvr>
                                      <p:to>
                                        <p:strVal val="visible"/>
                                      </p:to>
                                    </p:set>
                                    <p:animEffect transition="in" filter="fade">
                                      <p:cBhvr>
                                        <p:cTn id="12" dur="500"/>
                                        <p:tgtEl>
                                          <p:spTgt spid="7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1">
                                            <p:txEl>
                                              <p:pRg st="2" end="2"/>
                                            </p:txEl>
                                          </p:spTgt>
                                        </p:tgtEl>
                                        <p:attrNameLst>
                                          <p:attrName>style.visibility</p:attrName>
                                        </p:attrNameLst>
                                      </p:cBhvr>
                                      <p:to>
                                        <p:strVal val="visible"/>
                                      </p:to>
                                    </p:set>
                                    <p:animEffect transition="in" filter="fade">
                                      <p:cBhvr>
                                        <p:cTn id="17" dur="500"/>
                                        <p:tgtEl>
                                          <p:spTgt spid="7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1">
                                            <p:txEl>
                                              <p:pRg st="3" end="3"/>
                                            </p:txEl>
                                          </p:spTgt>
                                        </p:tgtEl>
                                        <p:attrNameLst>
                                          <p:attrName>style.visibility</p:attrName>
                                        </p:attrNameLst>
                                      </p:cBhvr>
                                      <p:to>
                                        <p:strVal val="visible"/>
                                      </p:to>
                                    </p:set>
                                    <p:animEffect transition="in" filter="fade">
                                      <p:cBhvr>
                                        <p:cTn id="22" dur="500"/>
                                        <p:tgtEl>
                                          <p:spTgt spid="7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solidFill>
                  <a:srgbClr val="367C4A"/>
                </a:solidFill>
                <a:latin typeface="Roboto Black"/>
                <a:ea typeface="Roboto Black"/>
                <a:cs typeface="Roboto Black"/>
                <a:sym typeface="Roboto Black"/>
              </a:rPr>
              <a:t>Future Works</a:t>
            </a:r>
            <a:endParaRPr dirty="0">
              <a:solidFill>
                <a:srgbClr val="367C4A"/>
              </a:solidFill>
              <a:latin typeface="Roboto Black"/>
              <a:ea typeface="Roboto Black"/>
              <a:cs typeface="Roboto Black"/>
              <a:sym typeface="Roboto Black"/>
            </a:endParaRPr>
          </a:p>
        </p:txBody>
      </p:sp>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indent="-330200">
              <a:spcAft>
                <a:spcPts val="1000"/>
              </a:spcAft>
              <a:buSzPts val="1600"/>
            </a:pPr>
            <a:r>
              <a:rPr lang="en-US" sz="1600" dirty="0">
                <a:latin typeface="Roboto"/>
                <a:ea typeface="Roboto"/>
                <a:cs typeface="Roboto"/>
                <a:sym typeface="Roboto"/>
              </a:rPr>
              <a:t>Control more components of building systems</a:t>
            </a:r>
          </a:p>
          <a:p>
            <a:pPr indent="-330200">
              <a:spcAft>
                <a:spcPts val="1000"/>
              </a:spcAft>
              <a:buSzPts val="1600"/>
            </a:pPr>
            <a:r>
              <a:rPr lang="en-US" sz="1600" dirty="0">
                <a:latin typeface="Roboto"/>
                <a:ea typeface="Roboto"/>
                <a:cs typeface="Roboto"/>
                <a:sym typeface="Roboto"/>
              </a:rPr>
              <a:t>Explore the performance of agents in a more complex building</a:t>
            </a:r>
          </a:p>
        </p:txBody>
      </p:sp>
      <p:sp>
        <p:nvSpPr>
          <p:cNvPr id="72" name="Google Shape;7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Roboto"/>
                <a:ea typeface="Roboto"/>
                <a:cs typeface="Roboto"/>
                <a:sym typeface="Roboto"/>
              </a:rPr>
              <a:t>20</a:t>
            </a:r>
            <a:endParaRPr dirty="0">
              <a:latin typeface="Roboto"/>
              <a:ea typeface="Roboto"/>
              <a:cs typeface="Roboto"/>
              <a:sym typeface="Roboto"/>
            </a:endParaRPr>
          </a:p>
        </p:txBody>
      </p:sp>
    </p:spTree>
    <p:extLst>
      <p:ext uri="{BB962C8B-B14F-4D97-AF65-F5344CB8AC3E}">
        <p14:creationId xmlns:p14="http://schemas.microsoft.com/office/powerpoint/2010/main" val="18771549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127000" lvl="0" indent="0" algn="l" rtl="0">
              <a:spcBef>
                <a:spcPts val="0"/>
              </a:spcBef>
              <a:spcAft>
                <a:spcPts val="0"/>
              </a:spcAft>
              <a:buSzPts val="1600"/>
              <a:buNone/>
            </a:pPr>
            <a:br>
              <a:rPr lang="en-CA" sz="1600" dirty="0">
                <a:latin typeface="Roboto"/>
                <a:ea typeface="Roboto"/>
                <a:cs typeface="Roboto"/>
                <a:sym typeface="Roboto"/>
              </a:rPr>
            </a:br>
            <a:endParaRPr sz="1600" dirty="0">
              <a:latin typeface="Roboto"/>
              <a:ea typeface="Roboto"/>
              <a:cs typeface="Roboto"/>
              <a:sym typeface="Roboto"/>
            </a:endParaRPr>
          </a:p>
          <a:p>
            <a:pPr marL="469900" lvl="0" algn="l" rtl="0">
              <a:spcBef>
                <a:spcPts val="1000"/>
              </a:spcBef>
              <a:spcAft>
                <a:spcPts val="0"/>
              </a:spcAft>
              <a:buSzPts val="1600"/>
              <a:buFont typeface="+mj-lt"/>
              <a:buAutoNum type="arabicPeriod" startAt="2"/>
            </a:pPr>
            <a:r>
              <a:rPr lang="en" sz="1600" dirty="0">
                <a:latin typeface="Roboto"/>
                <a:ea typeface="Roboto"/>
                <a:cs typeface="Roboto"/>
                <a:sym typeface="Roboto"/>
              </a:rPr>
              <a:t>In the country with extreme weather, more energy is consumed for HVAC and lighting. Canada used 79.1% energy for HVAC and lighting.</a:t>
            </a:r>
            <a:endParaRPr sz="1600" dirty="0">
              <a:latin typeface="Roboto"/>
              <a:ea typeface="Roboto"/>
              <a:cs typeface="Roboto"/>
              <a:sym typeface="Roboto"/>
            </a:endParaRPr>
          </a:p>
        </p:txBody>
      </p:sp>
      <p:sp>
        <p:nvSpPr>
          <p:cNvPr id="16" name="Google Shape;71;p15">
            <a:extLst>
              <a:ext uri="{FF2B5EF4-FFF2-40B4-BE49-F238E27FC236}">
                <a16:creationId xmlns:a16="http://schemas.microsoft.com/office/drawing/2014/main" id="{5CA31949-2DF4-4244-A9D2-4963A9562854}"/>
              </a:ext>
            </a:extLst>
          </p:cNvPr>
          <p:cNvSpPr txBox="1">
            <a:spLocks/>
          </p:cNvSpPr>
          <p:nvPr/>
        </p:nvSpPr>
        <p:spPr>
          <a:xfrm>
            <a:off x="313200" y="1152475"/>
            <a:ext cx="8520600" cy="341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Roboto" panose="02000000000000000000" pitchFamily="2" charset="0"/>
                <a:ea typeface="Roboto" panose="02000000000000000000" pitchFamily="2" charset="0"/>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indent="-330200">
              <a:buSzPts val="1600"/>
              <a:buFont typeface="Roboto"/>
              <a:buAutoNum type="arabicPeriod"/>
            </a:pPr>
            <a:r>
              <a:rPr lang="en" sz="1600" dirty="0">
                <a:latin typeface="Roboto"/>
                <a:ea typeface="Roboto"/>
                <a:cs typeface="Roboto"/>
                <a:sym typeface="Roboto"/>
              </a:rPr>
              <a:t>Commercial </a:t>
            </a:r>
            <a:r>
              <a:rPr lang="en" sz="1600" dirty="0">
                <a:solidFill>
                  <a:srgbClr val="595959"/>
                </a:solidFill>
                <a:latin typeface="Roboto"/>
                <a:ea typeface="Roboto"/>
                <a:cs typeface="Roboto"/>
                <a:sym typeface="Roboto"/>
              </a:rPr>
              <a:t>sector</a:t>
            </a:r>
            <a:r>
              <a:rPr lang="en" sz="1600" dirty="0">
                <a:latin typeface="Roboto"/>
                <a:ea typeface="Roboto"/>
                <a:cs typeface="Roboto"/>
                <a:sym typeface="Roboto"/>
              </a:rPr>
              <a:t> used 12.3% energy (9.3 quads) in the United States in 2019, with 40.6% used for HVAC and lighting.</a:t>
            </a:r>
          </a:p>
        </p:txBody>
      </p:sp>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367C4A"/>
                </a:solidFill>
                <a:latin typeface="Roboto Black"/>
                <a:ea typeface="Roboto Black"/>
                <a:cs typeface="Roboto Black"/>
                <a:sym typeface="Roboto Black"/>
              </a:rPr>
              <a:t>Motivation</a:t>
            </a:r>
            <a:endParaRPr dirty="0">
              <a:solidFill>
                <a:srgbClr val="367C4A"/>
              </a:solidFill>
              <a:latin typeface="Roboto Black"/>
              <a:ea typeface="Roboto Black"/>
              <a:cs typeface="Roboto Black"/>
              <a:sym typeface="Roboto Black"/>
            </a:endParaRPr>
          </a:p>
        </p:txBody>
      </p:sp>
      <p:sp>
        <p:nvSpPr>
          <p:cNvPr id="72" name="Google Shape;7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Roboto"/>
                <a:ea typeface="Roboto"/>
                <a:cs typeface="Roboto"/>
                <a:sym typeface="Roboto"/>
              </a:rPr>
              <a:t>2</a:t>
            </a:r>
            <a:endParaRPr dirty="0">
              <a:latin typeface="Roboto"/>
              <a:ea typeface="Roboto"/>
              <a:cs typeface="Roboto"/>
              <a:sym typeface="Roboto"/>
            </a:endParaRPr>
          </a:p>
        </p:txBody>
      </p:sp>
      <p:pic>
        <p:nvPicPr>
          <p:cNvPr id="22" name="Graphic 21" descr="Building outline">
            <a:extLst>
              <a:ext uri="{FF2B5EF4-FFF2-40B4-BE49-F238E27FC236}">
                <a16:creationId xmlns:a16="http://schemas.microsoft.com/office/drawing/2014/main" id="{B21FA5FB-7E8C-436F-A82E-575AE19814C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52000" y="2996046"/>
            <a:ext cx="1080000" cy="1080000"/>
          </a:xfrm>
          <a:prstGeom prst="rect">
            <a:avLst/>
          </a:prstGeom>
        </p:spPr>
      </p:pic>
      <p:pic>
        <p:nvPicPr>
          <p:cNvPr id="3" name="Graphic 2" descr="Snowflake outline">
            <a:extLst>
              <a:ext uri="{FF2B5EF4-FFF2-40B4-BE49-F238E27FC236}">
                <a16:creationId xmlns:a16="http://schemas.microsoft.com/office/drawing/2014/main" id="{3B7F1894-6539-4FEC-A97F-76013E67AE9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392000" y="3356046"/>
            <a:ext cx="720000" cy="720000"/>
          </a:xfrm>
          <a:prstGeom prst="rect">
            <a:avLst/>
          </a:prstGeom>
        </p:spPr>
      </p:pic>
      <p:pic>
        <p:nvPicPr>
          <p:cNvPr id="6" name="Graphic 5" descr="Sun outline">
            <a:extLst>
              <a:ext uri="{FF2B5EF4-FFF2-40B4-BE49-F238E27FC236}">
                <a16:creationId xmlns:a16="http://schemas.microsoft.com/office/drawing/2014/main" id="{72118113-8CF4-4C64-A2BA-BB8C022A1E1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112000" y="3356046"/>
            <a:ext cx="720000" cy="720000"/>
          </a:xfrm>
          <a:prstGeom prst="rect">
            <a:avLst/>
          </a:prstGeom>
        </p:spPr>
      </p:pic>
      <p:pic>
        <p:nvPicPr>
          <p:cNvPr id="10" name="Graphic 9" descr="Windy outline">
            <a:extLst>
              <a:ext uri="{FF2B5EF4-FFF2-40B4-BE49-F238E27FC236}">
                <a16:creationId xmlns:a16="http://schemas.microsoft.com/office/drawing/2014/main" id="{EBE722A5-336E-4CD5-A9DF-09C042F20D19}"/>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832000" y="3356046"/>
            <a:ext cx="720000" cy="720000"/>
          </a:xfrm>
          <a:prstGeom prst="rect">
            <a:avLst/>
          </a:prstGeom>
        </p:spPr>
      </p:pic>
      <p:pic>
        <p:nvPicPr>
          <p:cNvPr id="13" name="Graphic 12" descr="Miscellaneous with solid fill">
            <a:extLst>
              <a:ext uri="{FF2B5EF4-FFF2-40B4-BE49-F238E27FC236}">
                <a16:creationId xmlns:a16="http://schemas.microsoft.com/office/drawing/2014/main" id="{5AAF4FFF-CF68-4AD5-B133-9853C45202E5}"/>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272000" y="3356046"/>
            <a:ext cx="720000" cy="720000"/>
          </a:xfrm>
          <a:prstGeom prst="rect">
            <a:avLst/>
          </a:prstGeom>
        </p:spPr>
      </p:pic>
      <p:sp>
        <p:nvSpPr>
          <p:cNvPr id="28" name="TextBox 27">
            <a:extLst>
              <a:ext uri="{FF2B5EF4-FFF2-40B4-BE49-F238E27FC236}">
                <a16:creationId xmlns:a16="http://schemas.microsoft.com/office/drawing/2014/main" id="{C898CEB1-56A4-4511-BDF2-4D8E8A5E2DAE}"/>
              </a:ext>
            </a:extLst>
          </p:cNvPr>
          <p:cNvSpPr txBox="1"/>
          <p:nvPr/>
        </p:nvSpPr>
        <p:spPr>
          <a:xfrm>
            <a:off x="2232000" y="2996046"/>
            <a:ext cx="2160000" cy="307777"/>
          </a:xfrm>
          <a:prstGeom prst="rect">
            <a:avLst/>
          </a:prstGeom>
          <a:noFill/>
        </p:spPr>
        <p:txBody>
          <a:bodyPr wrap="square">
            <a:spAutoFit/>
          </a:bodyPr>
          <a:lstStyle/>
          <a:p>
            <a:pPr algn="ctr"/>
            <a:r>
              <a:rPr lang="en" altLang="zh-CN" dirty="0">
                <a:solidFill>
                  <a:srgbClr val="595959"/>
                </a:solidFill>
                <a:latin typeface="Roboto"/>
                <a:ea typeface="Roboto"/>
                <a:sym typeface="Roboto"/>
              </a:rPr>
              <a:t>Lighting</a:t>
            </a:r>
            <a:endParaRPr lang="zh-CN" altLang="en-US" dirty="0">
              <a:solidFill>
                <a:srgbClr val="595959"/>
              </a:solidFill>
            </a:endParaRPr>
          </a:p>
        </p:txBody>
      </p:sp>
      <p:pic>
        <p:nvPicPr>
          <p:cNvPr id="15" name="Graphic 14" descr="Lights On outline">
            <a:extLst>
              <a:ext uri="{FF2B5EF4-FFF2-40B4-BE49-F238E27FC236}">
                <a16:creationId xmlns:a16="http://schemas.microsoft.com/office/drawing/2014/main" id="{E95F8810-98A2-4B4C-AF7E-3F570286876B}"/>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952000" y="3356046"/>
            <a:ext cx="720000" cy="720000"/>
          </a:xfrm>
          <a:prstGeom prst="rect">
            <a:avLst/>
          </a:prstGeom>
        </p:spPr>
      </p:pic>
      <p:sp>
        <p:nvSpPr>
          <p:cNvPr id="31" name="TextBox 30">
            <a:extLst>
              <a:ext uri="{FF2B5EF4-FFF2-40B4-BE49-F238E27FC236}">
                <a16:creationId xmlns:a16="http://schemas.microsoft.com/office/drawing/2014/main" id="{3842F39A-ED5E-4541-8DE9-D18946195CBF}"/>
              </a:ext>
            </a:extLst>
          </p:cNvPr>
          <p:cNvSpPr txBox="1"/>
          <p:nvPr/>
        </p:nvSpPr>
        <p:spPr>
          <a:xfrm>
            <a:off x="4392000" y="2996046"/>
            <a:ext cx="2160000" cy="307777"/>
          </a:xfrm>
          <a:prstGeom prst="rect">
            <a:avLst/>
          </a:prstGeom>
          <a:noFill/>
        </p:spPr>
        <p:txBody>
          <a:bodyPr wrap="square">
            <a:spAutoFit/>
          </a:bodyPr>
          <a:lstStyle/>
          <a:p>
            <a:pPr algn="ctr"/>
            <a:r>
              <a:rPr lang="en" altLang="zh-CN" dirty="0">
                <a:solidFill>
                  <a:srgbClr val="595959"/>
                </a:solidFill>
                <a:latin typeface="Roboto"/>
                <a:ea typeface="Roboto"/>
                <a:sym typeface="Roboto"/>
              </a:rPr>
              <a:t>HVAC</a:t>
            </a:r>
            <a:endParaRPr lang="zh-CN" altLang="en-US" dirty="0">
              <a:solidFill>
                <a:srgbClr val="595959"/>
              </a:solidFill>
            </a:endParaRPr>
          </a:p>
        </p:txBody>
      </p:sp>
      <p:sp>
        <p:nvSpPr>
          <p:cNvPr id="23" name="Right Brace 22">
            <a:extLst>
              <a:ext uri="{FF2B5EF4-FFF2-40B4-BE49-F238E27FC236}">
                <a16:creationId xmlns:a16="http://schemas.microsoft.com/office/drawing/2014/main" id="{56A11BD0-04D3-4218-AACB-8DB58AEA49A2}"/>
              </a:ext>
            </a:extLst>
          </p:cNvPr>
          <p:cNvSpPr/>
          <p:nvPr/>
        </p:nvSpPr>
        <p:spPr>
          <a:xfrm rot="5400000">
            <a:off x="4302000" y="2006046"/>
            <a:ext cx="180000" cy="4320000"/>
          </a:xfrm>
          <a:prstGeom prst="rightBrace">
            <a:avLst>
              <a:gd name="adj1" fmla="val 222908"/>
              <a:gd name="adj2" fmla="val 50000"/>
            </a:avLst>
          </a:prstGeom>
          <a:ln w="12700">
            <a:solidFill>
              <a:srgbClr val="595959"/>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5" name="TextBox 34">
            <a:extLst>
              <a:ext uri="{FF2B5EF4-FFF2-40B4-BE49-F238E27FC236}">
                <a16:creationId xmlns:a16="http://schemas.microsoft.com/office/drawing/2014/main" id="{4BFF00AC-5F89-47BB-A254-C185C33F0091}"/>
              </a:ext>
            </a:extLst>
          </p:cNvPr>
          <p:cNvSpPr txBox="1"/>
          <p:nvPr/>
        </p:nvSpPr>
        <p:spPr>
          <a:xfrm>
            <a:off x="4392000" y="4248000"/>
            <a:ext cx="1080000" cy="307777"/>
          </a:xfrm>
          <a:prstGeom prst="rect">
            <a:avLst/>
          </a:prstGeom>
          <a:noFill/>
        </p:spPr>
        <p:txBody>
          <a:bodyPr wrap="square">
            <a:spAutoFit/>
          </a:bodyPr>
          <a:lstStyle/>
          <a:p>
            <a:pPr algn="ctr"/>
            <a:r>
              <a:rPr lang="en" altLang="zh-CN" sz="1400" b="1" dirty="0">
                <a:solidFill>
                  <a:srgbClr val="FF0000"/>
                </a:solidFill>
                <a:latin typeface="Roboto"/>
                <a:ea typeface="Roboto"/>
                <a:cs typeface="Roboto"/>
                <a:sym typeface="Roboto"/>
              </a:rPr>
              <a:t>CA</a:t>
            </a:r>
            <a:r>
              <a:rPr lang="en" altLang="zh-CN" sz="1400" dirty="0">
                <a:solidFill>
                  <a:srgbClr val="FF0000"/>
                </a:solidFill>
                <a:latin typeface="Roboto"/>
                <a:ea typeface="Roboto"/>
                <a:cs typeface="Roboto"/>
                <a:sym typeface="Roboto"/>
              </a:rPr>
              <a:t>: 79.1%</a:t>
            </a:r>
            <a:endParaRPr lang="zh-CN" altLang="en-US" dirty="0">
              <a:solidFill>
                <a:srgbClr val="FF0000"/>
              </a:solidFill>
            </a:endParaRPr>
          </a:p>
        </p:txBody>
      </p:sp>
      <p:sp>
        <p:nvSpPr>
          <p:cNvPr id="17" name="TextBox 16">
            <a:extLst>
              <a:ext uri="{FF2B5EF4-FFF2-40B4-BE49-F238E27FC236}">
                <a16:creationId xmlns:a16="http://schemas.microsoft.com/office/drawing/2014/main" id="{C73B85BD-83F3-4678-8D7F-DA30598BE0F1}"/>
              </a:ext>
            </a:extLst>
          </p:cNvPr>
          <p:cNvSpPr txBox="1"/>
          <p:nvPr/>
        </p:nvSpPr>
        <p:spPr>
          <a:xfrm>
            <a:off x="3850500" y="4248000"/>
            <a:ext cx="1080000" cy="307777"/>
          </a:xfrm>
          <a:prstGeom prst="rect">
            <a:avLst/>
          </a:prstGeom>
          <a:noFill/>
        </p:spPr>
        <p:txBody>
          <a:bodyPr wrap="square">
            <a:spAutoFit/>
          </a:bodyPr>
          <a:lstStyle/>
          <a:p>
            <a:pPr algn="ctr"/>
            <a:r>
              <a:rPr lang="en" altLang="zh-CN" sz="1400" b="1" dirty="0">
                <a:solidFill>
                  <a:srgbClr val="FF0000"/>
                </a:solidFill>
                <a:latin typeface="Roboto"/>
                <a:ea typeface="Roboto"/>
                <a:cs typeface="Roboto"/>
                <a:sym typeface="Roboto"/>
              </a:rPr>
              <a:t>US</a:t>
            </a:r>
            <a:r>
              <a:rPr lang="en" altLang="zh-CN" sz="1400" dirty="0">
                <a:solidFill>
                  <a:srgbClr val="FF0000"/>
                </a:solidFill>
                <a:latin typeface="Roboto"/>
                <a:ea typeface="Roboto"/>
                <a:cs typeface="Roboto"/>
                <a:sym typeface="Roboto"/>
              </a:rPr>
              <a:t>: 40.6%</a:t>
            </a:r>
            <a:endParaRPr lang="zh-CN" altLang="en-US" dirty="0"/>
          </a:p>
        </p:txBody>
      </p:sp>
    </p:spTree>
    <p:extLst>
      <p:ext uri="{BB962C8B-B14F-4D97-AF65-F5344CB8AC3E}">
        <p14:creationId xmlns:p14="http://schemas.microsoft.com/office/powerpoint/2010/main" val="1188290530"/>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par>
                                <p:cTn id="14" presetID="10" presetClass="entr" presetSubtype="0"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par>
                                <p:cTn id="17" presetID="10"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1"/>
                                        </p:tgtEl>
                                        <p:attrNameLst>
                                          <p:attrName>style.visibility</p:attrName>
                                        </p:attrNameLst>
                                      </p:cBhvr>
                                      <p:to>
                                        <p:strVal val="visible"/>
                                      </p:to>
                                    </p:set>
                                    <p:animEffect transition="in" filter="fade">
                                      <p:cBhvr>
                                        <p:cTn id="22" dur="500"/>
                                        <p:tgtEl>
                                          <p:spTgt spid="3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8"/>
                                        </p:tgtEl>
                                        <p:attrNameLst>
                                          <p:attrName>style.visibility</p:attrName>
                                        </p:attrNameLst>
                                      </p:cBhvr>
                                      <p:to>
                                        <p:strVal val="visible"/>
                                      </p:to>
                                    </p:set>
                                    <p:animEffect transition="in" filter="fade">
                                      <p:cBhvr>
                                        <p:cTn id="25" dur="500"/>
                                        <p:tgtEl>
                                          <p:spTgt spid="28"/>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fade">
                                      <p:cBhvr>
                                        <p:cTn id="29" dur="500"/>
                                        <p:tgtEl>
                                          <p:spTgt spid="23"/>
                                        </p:tgtEl>
                                      </p:cBhvr>
                                    </p:animEffect>
                                  </p:childTnLst>
                                </p:cTn>
                              </p:par>
                            </p:childTnLst>
                          </p:cTn>
                        </p:par>
                        <p:par>
                          <p:cTn id="30" fill="hold">
                            <p:stCondLst>
                              <p:cond delay="1000"/>
                            </p:stCondLst>
                            <p:childTnLst>
                              <p:par>
                                <p:cTn id="31" presetID="10" presetClass="entr" presetSubtype="0" fill="hold" grpId="1" nodeType="after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500"/>
                                        <p:tgtEl>
                                          <p:spTgt spid="17"/>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71">
                                            <p:txEl>
                                              <p:pRg st="1" end="1"/>
                                            </p:txEl>
                                          </p:spTgt>
                                        </p:tgtEl>
                                        <p:attrNameLst>
                                          <p:attrName>style.visibility</p:attrName>
                                        </p:attrNameLst>
                                      </p:cBhvr>
                                      <p:to>
                                        <p:strVal val="visible"/>
                                      </p:to>
                                    </p:set>
                                    <p:animEffect transition="in" filter="fade">
                                      <p:cBhvr>
                                        <p:cTn id="38" dur="500"/>
                                        <p:tgtEl>
                                          <p:spTgt spid="71">
                                            <p:txEl>
                                              <p:pRg st="1" end="1"/>
                                            </p:txEl>
                                          </p:spTgt>
                                        </p:tgtEl>
                                      </p:cBhvr>
                                    </p:animEffect>
                                  </p:childTnLst>
                                </p:cTn>
                              </p:par>
                            </p:childTnLst>
                          </p:cTn>
                        </p:par>
                        <p:par>
                          <p:cTn id="39" fill="hold">
                            <p:stCondLst>
                              <p:cond delay="500"/>
                            </p:stCondLst>
                            <p:childTnLst>
                              <p:par>
                                <p:cTn id="40" presetID="42" presetClass="path" presetSubtype="0" accel="50000" decel="50000" fill="hold" grpId="0" nodeType="afterEffect">
                                  <p:stCondLst>
                                    <p:cond delay="0"/>
                                  </p:stCondLst>
                                  <p:childTnLst>
                                    <p:animMotion origin="layout" path="M 1.66667E-6 -4.19753E-6 L -0.05903 -4.19753E-6 " pathEditMode="relative" rAng="0" ptsTypes="AA">
                                      <p:cBhvr>
                                        <p:cTn id="41" dur="1000" fill="hold"/>
                                        <p:tgtEl>
                                          <p:spTgt spid="17"/>
                                        </p:tgtEl>
                                        <p:attrNameLst>
                                          <p:attrName>ppt_x</p:attrName>
                                          <p:attrName>ppt_y</p:attrName>
                                        </p:attrNameLst>
                                      </p:cBhvr>
                                      <p:rCtr x="-2951" y="0"/>
                                    </p:animMotion>
                                  </p:childTnLst>
                                </p:cTn>
                              </p:par>
                              <p:par>
                                <p:cTn id="42" presetID="10" presetClass="entr" presetSubtype="0" fill="hold" grpId="0" nodeType="withEffect">
                                  <p:stCondLst>
                                    <p:cond delay="0"/>
                                  </p:stCondLst>
                                  <p:childTnLst>
                                    <p:set>
                                      <p:cBhvr>
                                        <p:cTn id="43" dur="1" fill="hold">
                                          <p:stCondLst>
                                            <p:cond delay="0"/>
                                          </p:stCondLst>
                                        </p:cTn>
                                        <p:tgtEl>
                                          <p:spTgt spid="35"/>
                                        </p:tgtEl>
                                        <p:attrNameLst>
                                          <p:attrName>style.visibility</p:attrName>
                                        </p:attrNameLst>
                                      </p:cBhvr>
                                      <p:to>
                                        <p:strVal val="visible"/>
                                      </p:to>
                                    </p:set>
                                    <p:animEffect transition="in" filter="fade">
                                      <p:cBhvr>
                                        <p:cTn id="44"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1" grpId="0"/>
      <p:bldP spid="23" grpId="0" animBg="1"/>
      <p:bldP spid="35" grpId="0"/>
      <p:bldP spid="17" grpId="0"/>
      <p:bldP spid="17"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PA-Google Shape;70;p15"/>
          <p:cNvSpPr txBox="1">
            <a:spLocks noGrp="1"/>
          </p:cNvSpPr>
          <p:nvPr>
            <p:ph type="title"/>
            <p:custDataLst>
              <p:tags r:id="rId1"/>
            </p:custDataLst>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367C4A"/>
                </a:solidFill>
                <a:latin typeface="Roboto Black"/>
                <a:ea typeface="Roboto Black"/>
                <a:cs typeface="Roboto Black"/>
                <a:sym typeface="Roboto Black"/>
              </a:rPr>
              <a:t>Proposed Solution</a:t>
            </a:r>
            <a:endParaRPr dirty="0">
              <a:solidFill>
                <a:srgbClr val="367C4A"/>
              </a:solidFill>
              <a:latin typeface="Roboto Black"/>
              <a:ea typeface="Roboto Black"/>
              <a:cs typeface="Roboto Black"/>
              <a:sym typeface="Roboto Black"/>
            </a:endParaRPr>
          </a:p>
        </p:txBody>
      </p:sp>
      <p:sp>
        <p:nvSpPr>
          <p:cNvPr id="71" name="PA-Google Shape;71;p15"/>
          <p:cNvSpPr txBox="1">
            <a:spLocks noGrp="1"/>
          </p:cNvSpPr>
          <p:nvPr>
            <p:ph type="body" idx="1"/>
            <p:custDataLst>
              <p:tags r:id="rId2"/>
            </p:custDataLst>
          </p:nvPr>
        </p:nvSpPr>
        <p:spPr>
          <a:xfrm>
            <a:off x="311700" y="1152475"/>
            <a:ext cx="8520600" cy="3416400"/>
          </a:xfrm>
          <a:prstGeom prst="rect">
            <a:avLst/>
          </a:prstGeom>
        </p:spPr>
        <p:txBody>
          <a:bodyPr spcFirstLastPara="1" wrap="square" lIns="91425" tIns="91425" rIns="91425" bIns="91425" anchor="t" anchorCtr="0">
            <a:noAutofit/>
          </a:bodyPr>
          <a:lstStyle/>
          <a:p>
            <a:pPr indent="-330200">
              <a:spcAft>
                <a:spcPts val="1000"/>
              </a:spcAft>
              <a:buSzPts val="1600"/>
            </a:pPr>
            <a:r>
              <a:rPr lang="en-CA" sz="1600" dirty="0">
                <a:latin typeface="Roboto"/>
                <a:ea typeface="Roboto"/>
                <a:cs typeface="Roboto"/>
                <a:sym typeface="Roboto"/>
              </a:rPr>
              <a:t>We jointly control the HVAC system supply air temperature and blind angle setpoints in a 5</a:t>
            </a:r>
            <a:r>
              <a:rPr lang="en-US" altLang="zh-CN" sz="1600" dirty="0">
                <a:latin typeface="Roboto"/>
                <a:ea typeface="Roboto"/>
                <a:cs typeface="Roboto"/>
                <a:sym typeface="Roboto"/>
              </a:rPr>
              <a:t>-</a:t>
            </a:r>
            <a:r>
              <a:rPr lang="en-CA" sz="1600" dirty="0">
                <a:latin typeface="Roboto"/>
                <a:ea typeface="Roboto"/>
                <a:cs typeface="Roboto"/>
                <a:sym typeface="Roboto"/>
              </a:rPr>
              <a:t>zone test building with and without auto dimming control of lights using 3 model-free RL algorithms (BDQN, SAC, PPO) in two seasons with two occupancy information.</a:t>
            </a:r>
          </a:p>
        </p:txBody>
      </p:sp>
      <p:sp>
        <p:nvSpPr>
          <p:cNvPr id="72" name="PA-Google Shape;72;p15"/>
          <p:cNvSpPr txBox="1">
            <a:spLocks noGrp="1"/>
          </p:cNvSpPr>
          <p:nvPr>
            <p:ph type="sldNum" idx="12"/>
            <p:custDataLst>
              <p:tags r:id="rId3"/>
            </p:custDataLst>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Roboto"/>
                <a:ea typeface="Roboto"/>
                <a:cs typeface="Roboto"/>
                <a:sym typeface="Roboto"/>
              </a:rPr>
              <a:t>3</a:t>
            </a:r>
            <a:endParaRPr dirty="0">
              <a:latin typeface="Roboto"/>
              <a:ea typeface="Roboto"/>
              <a:cs typeface="Roboto"/>
              <a:sym typeface="Roboto"/>
            </a:endParaRPr>
          </a:p>
        </p:txBody>
      </p:sp>
      <p:sp>
        <p:nvSpPr>
          <p:cNvPr id="27" name="TextBox 26">
            <a:extLst>
              <a:ext uri="{FF2B5EF4-FFF2-40B4-BE49-F238E27FC236}">
                <a16:creationId xmlns:a16="http://schemas.microsoft.com/office/drawing/2014/main" id="{4E3BBFEB-16A6-4656-870F-CC287D190C7A}"/>
              </a:ext>
            </a:extLst>
          </p:cNvPr>
          <p:cNvSpPr txBox="1"/>
          <p:nvPr/>
        </p:nvSpPr>
        <p:spPr>
          <a:xfrm>
            <a:off x="2287293" y="4572000"/>
            <a:ext cx="1080000" cy="307777"/>
          </a:xfrm>
          <a:custGeom>
            <a:avLst/>
            <a:gdLst>
              <a:gd name="connsiteX0" fmla="*/ 0 w 1080000"/>
              <a:gd name="connsiteY0" fmla="*/ 0 h 307777"/>
              <a:gd name="connsiteX1" fmla="*/ 529200 w 1080000"/>
              <a:gd name="connsiteY1" fmla="*/ 0 h 307777"/>
              <a:gd name="connsiteX2" fmla="*/ 1080000 w 1080000"/>
              <a:gd name="connsiteY2" fmla="*/ 0 h 307777"/>
              <a:gd name="connsiteX3" fmla="*/ 1080000 w 1080000"/>
              <a:gd name="connsiteY3" fmla="*/ 307777 h 307777"/>
              <a:gd name="connsiteX4" fmla="*/ 540000 w 1080000"/>
              <a:gd name="connsiteY4" fmla="*/ 307777 h 307777"/>
              <a:gd name="connsiteX5" fmla="*/ 0 w 1080000"/>
              <a:gd name="connsiteY5" fmla="*/ 307777 h 307777"/>
              <a:gd name="connsiteX6" fmla="*/ 0 w 1080000"/>
              <a:gd name="connsiteY6" fmla="*/ 0 h 307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0000" h="307777" extrusionOk="0">
                <a:moveTo>
                  <a:pt x="0" y="0"/>
                </a:moveTo>
                <a:cubicBezTo>
                  <a:pt x="151786" y="-6673"/>
                  <a:pt x="359739" y="-3433"/>
                  <a:pt x="529200" y="0"/>
                </a:cubicBezTo>
                <a:cubicBezTo>
                  <a:pt x="698661" y="3433"/>
                  <a:pt x="949973" y="16709"/>
                  <a:pt x="1080000" y="0"/>
                </a:cubicBezTo>
                <a:cubicBezTo>
                  <a:pt x="1069166" y="62246"/>
                  <a:pt x="1068982" y="219189"/>
                  <a:pt x="1080000" y="307777"/>
                </a:cubicBezTo>
                <a:cubicBezTo>
                  <a:pt x="885597" y="313257"/>
                  <a:pt x="767366" y="292310"/>
                  <a:pt x="540000" y="307777"/>
                </a:cubicBezTo>
                <a:cubicBezTo>
                  <a:pt x="312634" y="323244"/>
                  <a:pt x="234880" y="283074"/>
                  <a:pt x="0" y="307777"/>
                </a:cubicBezTo>
                <a:cubicBezTo>
                  <a:pt x="9866" y="171271"/>
                  <a:pt x="-8953" y="65853"/>
                  <a:pt x="0" y="0"/>
                </a:cubicBezTo>
                <a:close/>
              </a:path>
            </a:pathLst>
          </a:custGeom>
          <a:noFill/>
          <a:ln w="12700" cap="rnd">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CA" altLang="zh-CN" dirty="0">
                <a:solidFill>
                  <a:srgbClr val="FF0000"/>
                </a:solidFill>
                <a:latin typeface="Roboto"/>
                <a:ea typeface="Roboto"/>
                <a:sym typeface="Roboto"/>
              </a:rPr>
              <a:t>RL Agents</a:t>
            </a:r>
            <a:endParaRPr lang="en" altLang="zh-CN" dirty="0">
              <a:solidFill>
                <a:srgbClr val="FF0000"/>
              </a:solidFill>
              <a:latin typeface="Roboto"/>
              <a:ea typeface="Roboto"/>
              <a:sym typeface="Roboto"/>
            </a:endParaRPr>
          </a:p>
        </p:txBody>
      </p:sp>
      <p:pic>
        <p:nvPicPr>
          <p:cNvPr id="8" name="Graphic 7" descr="Building outline">
            <a:extLst>
              <a:ext uri="{FF2B5EF4-FFF2-40B4-BE49-F238E27FC236}">
                <a16:creationId xmlns:a16="http://schemas.microsoft.com/office/drawing/2014/main" id="{A3611E6E-CB9E-466F-9DD6-B5A7AAF4CE4A}"/>
              </a:ext>
            </a:extLst>
          </p:cNvPr>
          <p:cNvPicPr>
            <a:picLocks noChangeAspect="1"/>
          </p:cNvPicPr>
          <p:nvPr/>
        </p:nvPicPr>
        <p:blipFill>
          <a:blip r:embed="rId24">
            <a:extLst>
              <a:ext uri="{96DAC541-7B7A-43D3-8B79-37D633B846F1}">
                <asvg:svgBlip xmlns:asvg="http://schemas.microsoft.com/office/drawing/2016/SVG/main" r:embed="rId25"/>
              </a:ext>
            </a:extLst>
          </a:blip>
          <a:stretch>
            <a:fillRect/>
          </a:stretch>
        </p:blipFill>
        <p:spPr>
          <a:xfrm>
            <a:off x="5128708" y="3238988"/>
            <a:ext cx="1080000" cy="1080000"/>
          </a:xfrm>
          <a:prstGeom prst="rect">
            <a:avLst/>
          </a:prstGeom>
        </p:spPr>
      </p:pic>
      <p:pic>
        <p:nvPicPr>
          <p:cNvPr id="4" name="PA-Graphic 3" descr="Lightbulb outline">
            <a:extLst>
              <a:ext uri="{FF2B5EF4-FFF2-40B4-BE49-F238E27FC236}">
                <a16:creationId xmlns:a16="http://schemas.microsoft.com/office/drawing/2014/main" id="{A7AAFBF0-C373-4224-9431-BF85FBB52D33}"/>
              </a:ext>
            </a:extLst>
          </p:cNvPr>
          <p:cNvPicPr>
            <a:picLocks noChangeAspect="1"/>
          </p:cNvPicPr>
          <p:nvPr>
            <p:custDataLst>
              <p:tags r:id="rId4"/>
            </p:custDataLst>
          </p:nvPr>
        </p:nvPicPr>
        <p:blipFill>
          <a:blip r:embed="rId26">
            <a:extLst>
              <a:ext uri="{96DAC541-7B7A-43D3-8B79-37D633B846F1}">
                <asvg:svgBlip xmlns:asvg="http://schemas.microsoft.com/office/drawing/2016/SVG/main" r:embed="rId27"/>
              </a:ext>
            </a:extLst>
          </a:blip>
          <a:stretch>
            <a:fillRect/>
          </a:stretch>
        </p:blipFill>
        <p:spPr>
          <a:xfrm>
            <a:off x="3727291" y="3420000"/>
            <a:ext cx="720000" cy="720000"/>
          </a:xfrm>
          <a:prstGeom prst="rect">
            <a:avLst/>
          </a:prstGeom>
        </p:spPr>
      </p:pic>
      <p:pic>
        <p:nvPicPr>
          <p:cNvPr id="7" name="PA-Graphic 6" descr="Windy outline">
            <a:extLst>
              <a:ext uri="{FF2B5EF4-FFF2-40B4-BE49-F238E27FC236}">
                <a16:creationId xmlns:a16="http://schemas.microsoft.com/office/drawing/2014/main" id="{4C91619C-D73A-420A-A427-B2A4473B2175}"/>
              </a:ext>
            </a:extLst>
          </p:cNvPr>
          <p:cNvPicPr>
            <a:picLocks noChangeAspect="1"/>
          </p:cNvPicPr>
          <p:nvPr>
            <p:custDataLst>
              <p:tags r:id="rId5"/>
            </p:custDataLst>
          </p:nvPr>
        </p:nvPicPr>
        <p:blipFill>
          <a:blip r:embed="rId28">
            <a:extLst>
              <a:ext uri="{96DAC541-7B7A-43D3-8B79-37D633B846F1}">
                <asvg:svgBlip xmlns:asvg="http://schemas.microsoft.com/office/drawing/2016/SVG/main" r:embed="rId29"/>
              </a:ext>
            </a:extLst>
          </a:blip>
          <a:stretch>
            <a:fillRect/>
          </a:stretch>
        </p:blipFill>
        <p:spPr>
          <a:xfrm>
            <a:off x="2503293" y="3060000"/>
            <a:ext cx="720000" cy="720000"/>
          </a:xfrm>
          <a:prstGeom prst="rect">
            <a:avLst/>
          </a:prstGeom>
        </p:spPr>
      </p:pic>
      <p:sp>
        <p:nvSpPr>
          <p:cNvPr id="12" name="PA-平行四边形 11">
            <a:extLst>
              <a:ext uri="{FF2B5EF4-FFF2-40B4-BE49-F238E27FC236}">
                <a16:creationId xmlns:a16="http://schemas.microsoft.com/office/drawing/2014/main" id="{B70D5F20-07F9-418A-AEE7-FE943A0F1FC7}"/>
              </a:ext>
            </a:extLst>
          </p:cNvPr>
          <p:cNvSpPr/>
          <p:nvPr>
            <p:custDataLst>
              <p:tags r:id="rId6"/>
            </p:custDataLst>
          </p:nvPr>
        </p:nvSpPr>
        <p:spPr>
          <a:xfrm rot="5400000">
            <a:off x="2519039" y="3817777"/>
            <a:ext cx="720000" cy="540000"/>
          </a:xfrm>
          <a:prstGeom prst="parallelogram">
            <a:avLst>
              <a:gd name="adj" fmla="val 21059"/>
            </a:avLst>
          </a:prstGeom>
          <a:no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PA-组合 1">
            <a:extLst>
              <a:ext uri="{FF2B5EF4-FFF2-40B4-BE49-F238E27FC236}">
                <a16:creationId xmlns:a16="http://schemas.microsoft.com/office/drawing/2014/main" id="{8DBD18AC-CF30-48E3-A2BF-ADC109F7B465}"/>
              </a:ext>
            </a:extLst>
          </p:cNvPr>
          <p:cNvGrpSpPr/>
          <p:nvPr>
            <p:custDataLst>
              <p:tags r:id="rId7"/>
            </p:custDataLst>
          </p:nvPr>
        </p:nvGrpSpPr>
        <p:grpSpPr>
          <a:xfrm>
            <a:off x="2565231" y="3763777"/>
            <a:ext cx="612000" cy="674576"/>
            <a:chOff x="1854000" y="3816000"/>
            <a:chExt cx="612000" cy="674576"/>
          </a:xfrm>
        </p:grpSpPr>
        <p:sp>
          <p:nvSpPr>
            <p:cNvPr id="24" name="PA-平行四边形 23">
              <a:extLst>
                <a:ext uri="{FF2B5EF4-FFF2-40B4-BE49-F238E27FC236}">
                  <a16:creationId xmlns:a16="http://schemas.microsoft.com/office/drawing/2014/main" id="{5C16119F-7D8B-4B73-A963-D044A69B448D}"/>
                </a:ext>
              </a:extLst>
            </p:cNvPr>
            <p:cNvSpPr/>
            <p:nvPr>
              <p:custDataLst>
                <p:tags r:id="rId16"/>
              </p:custDataLst>
            </p:nvPr>
          </p:nvSpPr>
          <p:spPr>
            <a:xfrm rot="5400000">
              <a:off x="2049008" y="3620992"/>
              <a:ext cx="221984" cy="612000"/>
            </a:xfrm>
            <a:prstGeom prst="parallelogram">
              <a:avLst>
                <a:gd name="adj" fmla="val 58506"/>
              </a:avLst>
            </a:prstGeom>
            <a:solidFill>
              <a:schemeClr val="lt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PA-平行四边形 35">
              <a:extLst>
                <a:ext uri="{FF2B5EF4-FFF2-40B4-BE49-F238E27FC236}">
                  <a16:creationId xmlns:a16="http://schemas.microsoft.com/office/drawing/2014/main" id="{3938592F-A490-4ACA-814D-9B768163686F}"/>
                </a:ext>
              </a:extLst>
            </p:cNvPr>
            <p:cNvSpPr/>
            <p:nvPr>
              <p:custDataLst>
                <p:tags r:id="rId17"/>
              </p:custDataLst>
            </p:nvPr>
          </p:nvSpPr>
          <p:spPr>
            <a:xfrm rot="5400000">
              <a:off x="2049008" y="3711538"/>
              <a:ext cx="221984" cy="612000"/>
            </a:xfrm>
            <a:prstGeom prst="parallelogram">
              <a:avLst>
                <a:gd name="adj" fmla="val 58506"/>
              </a:avLst>
            </a:prstGeom>
            <a:solidFill>
              <a:schemeClr val="lt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PA-平行四边形 36">
              <a:extLst>
                <a:ext uri="{FF2B5EF4-FFF2-40B4-BE49-F238E27FC236}">
                  <a16:creationId xmlns:a16="http://schemas.microsoft.com/office/drawing/2014/main" id="{8442CA0A-DC10-48A3-A48D-66195B7E8BCF}"/>
                </a:ext>
              </a:extLst>
            </p:cNvPr>
            <p:cNvSpPr/>
            <p:nvPr>
              <p:custDataLst>
                <p:tags r:id="rId18"/>
              </p:custDataLst>
            </p:nvPr>
          </p:nvSpPr>
          <p:spPr>
            <a:xfrm rot="5400000">
              <a:off x="2049008" y="3802967"/>
              <a:ext cx="221984" cy="612000"/>
            </a:xfrm>
            <a:prstGeom prst="parallelogram">
              <a:avLst>
                <a:gd name="adj" fmla="val 58506"/>
              </a:avLst>
            </a:prstGeom>
            <a:solidFill>
              <a:schemeClr val="lt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PA-平行四边形 37">
              <a:extLst>
                <a:ext uri="{FF2B5EF4-FFF2-40B4-BE49-F238E27FC236}">
                  <a16:creationId xmlns:a16="http://schemas.microsoft.com/office/drawing/2014/main" id="{FF6A5498-080A-484A-8D7D-2A97DE78F2D7}"/>
                </a:ext>
              </a:extLst>
            </p:cNvPr>
            <p:cNvSpPr/>
            <p:nvPr>
              <p:custDataLst>
                <p:tags r:id="rId19"/>
              </p:custDataLst>
            </p:nvPr>
          </p:nvSpPr>
          <p:spPr>
            <a:xfrm rot="5400000">
              <a:off x="2049008" y="3893513"/>
              <a:ext cx="221984" cy="612000"/>
            </a:xfrm>
            <a:prstGeom prst="parallelogram">
              <a:avLst>
                <a:gd name="adj" fmla="val 58506"/>
              </a:avLst>
            </a:prstGeom>
            <a:solidFill>
              <a:schemeClr val="lt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PA-平行四边形 38">
              <a:extLst>
                <a:ext uri="{FF2B5EF4-FFF2-40B4-BE49-F238E27FC236}">
                  <a16:creationId xmlns:a16="http://schemas.microsoft.com/office/drawing/2014/main" id="{F7F88A8F-0700-4B46-8C2A-9AFF573A5B09}"/>
                </a:ext>
              </a:extLst>
            </p:cNvPr>
            <p:cNvSpPr/>
            <p:nvPr>
              <p:custDataLst>
                <p:tags r:id="rId20"/>
              </p:custDataLst>
            </p:nvPr>
          </p:nvSpPr>
          <p:spPr>
            <a:xfrm rot="5400000">
              <a:off x="2049008" y="3983038"/>
              <a:ext cx="221984" cy="612000"/>
            </a:xfrm>
            <a:prstGeom prst="parallelogram">
              <a:avLst>
                <a:gd name="adj" fmla="val 58506"/>
              </a:avLst>
            </a:prstGeom>
            <a:solidFill>
              <a:schemeClr val="lt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PA-平行四边形 39">
              <a:extLst>
                <a:ext uri="{FF2B5EF4-FFF2-40B4-BE49-F238E27FC236}">
                  <a16:creationId xmlns:a16="http://schemas.microsoft.com/office/drawing/2014/main" id="{CB43B980-4DE2-48BE-8C9E-E31EC78AA2F7}"/>
                </a:ext>
              </a:extLst>
            </p:cNvPr>
            <p:cNvSpPr/>
            <p:nvPr>
              <p:custDataLst>
                <p:tags r:id="rId21"/>
              </p:custDataLst>
            </p:nvPr>
          </p:nvSpPr>
          <p:spPr>
            <a:xfrm rot="5400000">
              <a:off x="2049008" y="4073584"/>
              <a:ext cx="221984" cy="612000"/>
            </a:xfrm>
            <a:prstGeom prst="parallelogram">
              <a:avLst>
                <a:gd name="adj" fmla="val 58506"/>
              </a:avLst>
            </a:prstGeom>
            <a:solidFill>
              <a:schemeClr val="lt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PA-组合 2">
            <a:extLst>
              <a:ext uri="{FF2B5EF4-FFF2-40B4-BE49-F238E27FC236}">
                <a16:creationId xmlns:a16="http://schemas.microsoft.com/office/drawing/2014/main" id="{53DC6D9E-2F4C-465D-9052-822A4D361AFA}"/>
              </a:ext>
            </a:extLst>
          </p:cNvPr>
          <p:cNvGrpSpPr/>
          <p:nvPr>
            <p:custDataLst>
              <p:tags r:id="rId8"/>
            </p:custDataLst>
          </p:nvPr>
        </p:nvGrpSpPr>
        <p:grpSpPr>
          <a:xfrm>
            <a:off x="2531843" y="3825279"/>
            <a:ext cx="648000" cy="539454"/>
            <a:chOff x="763808" y="3877502"/>
            <a:chExt cx="648000" cy="539454"/>
          </a:xfrm>
        </p:grpSpPr>
        <p:sp>
          <p:nvSpPr>
            <p:cNvPr id="34" name="PA-平行四边形 33">
              <a:extLst>
                <a:ext uri="{FF2B5EF4-FFF2-40B4-BE49-F238E27FC236}">
                  <a16:creationId xmlns:a16="http://schemas.microsoft.com/office/drawing/2014/main" id="{FFE990F3-88E4-4C43-8AA0-E91E6FCCC6B0}"/>
                </a:ext>
              </a:extLst>
            </p:cNvPr>
            <p:cNvSpPr/>
            <p:nvPr>
              <p:custDataLst>
                <p:tags r:id="rId10"/>
              </p:custDataLst>
            </p:nvPr>
          </p:nvSpPr>
          <p:spPr>
            <a:xfrm rot="720000">
              <a:off x="763808" y="3877502"/>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PA-平行四边形 40">
              <a:extLst>
                <a:ext uri="{FF2B5EF4-FFF2-40B4-BE49-F238E27FC236}">
                  <a16:creationId xmlns:a16="http://schemas.microsoft.com/office/drawing/2014/main" id="{9877016B-94EF-47A0-AB52-1976122F79AD}"/>
                </a:ext>
              </a:extLst>
            </p:cNvPr>
            <p:cNvSpPr/>
            <p:nvPr>
              <p:custDataLst>
                <p:tags r:id="rId11"/>
              </p:custDataLst>
            </p:nvPr>
          </p:nvSpPr>
          <p:spPr>
            <a:xfrm rot="720000">
              <a:off x="763808" y="3973151"/>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PA-平行四边形 41">
              <a:extLst>
                <a:ext uri="{FF2B5EF4-FFF2-40B4-BE49-F238E27FC236}">
                  <a16:creationId xmlns:a16="http://schemas.microsoft.com/office/drawing/2014/main" id="{4ACD5AF5-91B8-450D-9077-A8C1AA7D0A77}"/>
                </a:ext>
              </a:extLst>
            </p:cNvPr>
            <p:cNvSpPr/>
            <p:nvPr>
              <p:custDataLst>
                <p:tags r:id="rId12"/>
              </p:custDataLst>
            </p:nvPr>
          </p:nvSpPr>
          <p:spPr>
            <a:xfrm rot="720000">
              <a:off x="763808" y="4362956"/>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PA-平行四边形 42">
              <a:extLst>
                <a:ext uri="{FF2B5EF4-FFF2-40B4-BE49-F238E27FC236}">
                  <a16:creationId xmlns:a16="http://schemas.microsoft.com/office/drawing/2014/main" id="{4ECF8997-F293-4079-8F25-3156E7C5A194}"/>
                </a:ext>
              </a:extLst>
            </p:cNvPr>
            <p:cNvSpPr/>
            <p:nvPr>
              <p:custDataLst>
                <p:tags r:id="rId13"/>
              </p:custDataLst>
            </p:nvPr>
          </p:nvSpPr>
          <p:spPr>
            <a:xfrm rot="720000">
              <a:off x="763808" y="4168189"/>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PA-平行四边形 43">
              <a:extLst>
                <a:ext uri="{FF2B5EF4-FFF2-40B4-BE49-F238E27FC236}">
                  <a16:creationId xmlns:a16="http://schemas.microsoft.com/office/drawing/2014/main" id="{C280C3A9-26EC-44CC-B65B-59B697FE136F}"/>
                </a:ext>
              </a:extLst>
            </p:cNvPr>
            <p:cNvSpPr/>
            <p:nvPr>
              <p:custDataLst>
                <p:tags r:id="rId14"/>
              </p:custDataLst>
            </p:nvPr>
          </p:nvSpPr>
          <p:spPr>
            <a:xfrm rot="720000">
              <a:off x="763808" y="4264653"/>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PA-平行四边形 44">
              <a:extLst>
                <a:ext uri="{FF2B5EF4-FFF2-40B4-BE49-F238E27FC236}">
                  <a16:creationId xmlns:a16="http://schemas.microsoft.com/office/drawing/2014/main" id="{03117023-644B-41DD-91AB-787510D9601F}"/>
                </a:ext>
              </a:extLst>
            </p:cNvPr>
            <p:cNvSpPr/>
            <p:nvPr>
              <p:custDataLst>
                <p:tags r:id="rId15"/>
              </p:custDataLst>
            </p:nvPr>
          </p:nvSpPr>
          <p:spPr>
            <a:xfrm rot="720000">
              <a:off x="763808" y="4071638"/>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49" name="PA-Graphic 48" descr="Windy outline">
            <a:extLst>
              <a:ext uri="{FF2B5EF4-FFF2-40B4-BE49-F238E27FC236}">
                <a16:creationId xmlns:a16="http://schemas.microsoft.com/office/drawing/2014/main" id="{05065CE9-43A8-46FC-890E-21155DD35D44}"/>
              </a:ext>
            </a:extLst>
          </p:cNvPr>
          <p:cNvPicPr>
            <a:picLocks noChangeAspect="1"/>
          </p:cNvPicPr>
          <p:nvPr>
            <p:custDataLst>
              <p:tags r:id="rId9"/>
            </p:custDataLst>
          </p:nvPr>
        </p:nvPicPr>
        <p:blipFill>
          <a:blip r:embed="rId30">
            <a:extLst>
              <a:ext uri="{96DAC541-7B7A-43D3-8B79-37D633B846F1}">
                <asvg:svgBlip xmlns:asvg="http://schemas.microsoft.com/office/drawing/2016/SVG/main" r:embed="rId31"/>
              </a:ext>
            </a:extLst>
          </a:blip>
          <a:stretch>
            <a:fillRect/>
          </a:stretch>
        </p:blipFill>
        <p:spPr>
          <a:xfrm>
            <a:off x="2503293" y="3060000"/>
            <a:ext cx="720000" cy="720000"/>
          </a:xfrm>
          <a:prstGeom prst="rect">
            <a:avLst/>
          </a:prstGeom>
        </p:spPr>
      </p:pic>
      <p:sp>
        <p:nvSpPr>
          <p:cNvPr id="5" name="Cross 4">
            <a:extLst>
              <a:ext uri="{FF2B5EF4-FFF2-40B4-BE49-F238E27FC236}">
                <a16:creationId xmlns:a16="http://schemas.microsoft.com/office/drawing/2014/main" id="{9BE3436B-A58F-42E9-A26B-8FD6C7FB0923}"/>
              </a:ext>
            </a:extLst>
          </p:cNvPr>
          <p:cNvSpPr/>
          <p:nvPr/>
        </p:nvSpPr>
        <p:spPr>
          <a:xfrm>
            <a:off x="3367293" y="3690000"/>
            <a:ext cx="180000" cy="180000"/>
          </a:xfrm>
          <a:prstGeom prst="plus">
            <a:avLst>
              <a:gd name="adj" fmla="val 35896"/>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Rectangle 8">
            <a:extLst>
              <a:ext uri="{FF2B5EF4-FFF2-40B4-BE49-F238E27FC236}">
                <a16:creationId xmlns:a16="http://schemas.microsoft.com/office/drawing/2014/main" id="{7DF8F4AE-FA2B-4174-8CFF-62CE5B16E2E7}"/>
              </a:ext>
            </a:extLst>
          </p:cNvPr>
          <p:cNvSpPr/>
          <p:nvPr/>
        </p:nvSpPr>
        <p:spPr>
          <a:xfrm>
            <a:off x="2287292" y="2970000"/>
            <a:ext cx="2345571" cy="1620000"/>
          </a:xfrm>
          <a:custGeom>
            <a:avLst/>
            <a:gdLst>
              <a:gd name="connsiteX0" fmla="*/ 0 w 2345571"/>
              <a:gd name="connsiteY0" fmla="*/ 0 h 1620000"/>
              <a:gd name="connsiteX1" fmla="*/ 562937 w 2345571"/>
              <a:gd name="connsiteY1" fmla="*/ 0 h 1620000"/>
              <a:gd name="connsiteX2" fmla="*/ 1078963 w 2345571"/>
              <a:gd name="connsiteY2" fmla="*/ 0 h 1620000"/>
              <a:gd name="connsiteX3" fmla="*/ 1712267 w 2345571"/>
              <a:gd name="connsiteY3" fmla="*/ 0 h 1620000"/>
              <a:gd name="connsiteX4" fmla="*/ 2345571 w 2345571"/>
              <a:gd name="connsiteY4" fmla="*/ 0 h 1620000"/>
              <a:gd name="connsiteX5" fmla="*/ 2345571 w 2345571"/>
              <a:gd name="connsiteY5" fmla="*/ 523800 h 1620000"/>
              <a:gd name="connsiteX6" fmla="*/ 2345571 w 2345571"/>
              <a:gd name="connsiteY6" fmla="*/ 1031400 h 1620000"/>
              <a:gd name="connsiteX7" fmla="*/ 2345571 w 2345571"/>
              <a:gd name="connsiteY7" fmla="*/ 1620000 h 1620000"/>
              <a:gd name="connsiteX8" fmla="*/ 1759178 w 2345571"/>
              <a:gd name="connsiteY8" fmla="*/ 1620000 h 1620000"/>
              <a:gd name="connsiteX9" fmla="*/ 1243153 w 2345571"/>
              <a:gd name="connsiteY9" fmla="*/ 1620000 h 1620000"/>
              <a:gd name="connsiteX10" fmla="*/ 656760 w 2345571"/>
              <a:gd name="connsiteY10" fmla="*/ 1620000 h 1620000"/>
              <a:gd name="connsiteX11" fmla="*/ 0 w 2345571"/>
              <a:gd name="connsiteY11" fmla="*/ 1620000 h 1620000"/>
              <a:gd name="connsiteX12" fmla="*/ 0 w 2345571"/>
              <a:gd name="connsiteY12" fmla="*/ 1096200 h 1620000"/>
              <a:gd name="connsiteX13" fmla="*/ 0 w 2345571"/>
              <a:gd name="connsiteY13" fmla="*/ 572400 h 1620000"/>
              <a:gd name="connsiteX14" fmla="*/ 0 w 2345571"/>
              <a:gd name="connsiteY14" fmla="*/ 0 h 16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45571" h="1620000" extrusionOk="0">
                <a:moveTo>
                  <a:pt x="0" y="0"/>
                </a:moveTo>
                <a:cubicBezTo>
                  <a:pt x="160278" y="5541"/>
                  <a:pt x="399198" y="-12384"/>
                  <a:pt x="562937" y="0"/>
                </a:cubicBezTo>
                <a:cubicBezTo>
                  <a:pt x="726676" y="12384"/>
                  <a:pt x="857744" y="-12774"/>
                  <a:pt x="1078963" y="0"/>
                </a:cubicBezTo>
                <a:cubicBezTo>
                  <a:pt x="1300182" y="12774"/>
                  <a:pt x="1533852" y="-23997"/>
                  <a:pt x="1712267" y="0"/>
                </a:cubicBezTo>
                <a:cubicBezTo>
                  <a:pt x="1890682" y="23997"/>
                  <a:pt x="2130857" y="18641"/>
                  <a:pt x="2345571" y="0"/>
                </a:cubicBezTo>
                <a:cubicBezTo>
                  <a:pt x="2320868" y="222921"/>
                  <a:pt x="2366713" y="352469"/>
                  <a:pt x="2345571" y="523800"/>
                </a:cubicBezTo>
                <a:cubicBezTo>
                  <a:pt x="2324429" y="695131"/>
                  <a:pt x="2322670" y="828468"/>
                  <a:pt x="2345571" y="1031400"/>
                </a:cubicBezTo>
                <a:cubicBezTo>
                  <a:pt x="2368472" y="1234332"/>
                  <a:pt x="2343872" y="1477992"/>
                  <a:pt x="2345571" y="1620000"/>
                </a:cubicBezTo>
                <a:cubicBezTo>
                  <a:pt x="2154553" y="1617831"/>
                  <a:pt x="2034613" y="1632567"/>
                  <a:pt x="1759178" y="1620000"/>
                </a:cubicBezTo>
                <a:cubicBezTo>
                  <a:pt x="1483743" y="1607433"/>
                  <a:pt x="1412272" y="1617657"/>
                  <a:pt x="1243153" y="1620000"/>
                </a:cubicBezTo>
                <a:cubicBezTo>
                  <a:pt x="1074034" y="1622343"/>
                  <a:pt x="789605" y="1646478"/>
                  <a:pt x="656760" y="1620000"/>
                </a:cubicBezTo>
                <a:cubicBezTo>
                  <a:pt x="523915" y="1593522"/>
                  <a:pt x="150366" y="1621732"/>
                  <a:pt x="0" y="1620000"/>
                </a:cubicBezTo>
                <a:cubicBezTo>
                  <a:pt x="-14252" y="1364391"/>
                  <a:pt x="12615" y="1281297"/>
                  <a:pt x="0" y="1096200"/>
                </a:cubicBezTo>
                <a:cubicBezTo>
                  <a:pt x="-12615" y="911103"/>
                  <a:pt x="18489" y="687379"/>
                  <a:pt x="0" y="572400"/>
                </a:cubicBezTo>
                <a:cubicBezTo>
                  <a:pt x="-18489" y="457421"/>
                  <a:pt x="4785" y="268187"/>
                  <a:pt x="0" y="0"/>
                </a:cubicBezTo>
                <a:close/>
              </a:path>
            </a:pathLst>
          </a:custGeom>
          <a:noFill/>
          <a:ln w="12700">
            <a:solidFill>
              <a:srgbClr val="595959"/>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Arrow: Right 10">
            <a:extLst>
              <a:ext uri="{FF2B5EF4-FFF2-40B4-BE49-F238E27FC236}">
                <a16:creationId xmlns:a16="http://schemas.microsoft.com/office/drawing/2014/main" id="{D255F885-7061-47D0-BE97-71A6C14DD6C0}"/>
              </a:ext>
            </a:extLst>
          </p:cNvPr>
          <p:cNvSpPr/>
          <p:nvPr/>
        </p:nvSpPr>
        <p:spPr>
          <a:xfrm>
            <a:off x="4768402" y="3600000"/>
            <a:ext cx="360000" cy="360000"/>
          </a:xfrm>
          <a:prstGeom prst="rightArrow">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Rectangle 12">
            <a:extLst>
              <a:ext uri="{FF2B5EF4-FFF2-40B4-BE49-F238E27FC236}">
                <a16:creationId xmlns:a16="http://schemas.microsoft.com/office/drawing/2014/main" id="{9CB40983-D3B8-4629-9657-8308467494CE}"/>
              </a:ext>
            </a:extLst>
          </p:cNvPr>
          <p:cNvSpPr/>
          <p:nvPr/>
        </p:nvSpPr>
        <p:spPr>
          <a:xfrm>
            <a:off x="2359293" y="2880000"/>
            <a:ext cx="936000" cy="1962536"/>
          </a:xfrm>
          <a:custGeom>
            <a:avLst/>
            <a:gdLst>
              <a:gd name="connsiteX0" fmla="*/ 0 w 936000"/>
              <a:gd name="connsiteY0" fmla="*/ 0 h 1962536"/>
              <a:gd name="connsiteX1" fmla="*/ 458640 w 936000"/>
              <a:gd name="connsiteY1" fmla="*/ 0 h 1962536"/>
              <a:gd name="connsiteX2" fmla="*/ 936000 w 936000"/>
              <a:gd name="connsiteY2" fmla="*/ 0 h 1962536"/>
              <a:gd name="connsiteX3" fmla="*/ 936000 w 936000"/>
              <a:gd name="connsiteY3" fmla="*/ 693429 h 1962536"/>
              <a:gd name="connsiteX4" fmla="*/ 936000 w 936000"/>
              <a:gd name="connsiteY4" fmla="*/ 1347608 h 1962536"/>
              <a:gd name="connsiteX5" fmla="*/ 936000 w 936000"/>
              <a:gd name="connsiteY5" fmla="*/ 1962536 h 1962536"/>
              <a:gd name="connsiteX6" fmla="*/ 486720 w 936000"/>
              <a:gd name="connsiteY6" fmla="*/ 1962536 h 1962536"/>
              <a:gd name="connsiteX7" fmla="*/ 0 w 936000"/>
              <a:gd name="connsiteY7" fmla="*/ 1962536 h 1962536"/>
              <a:gd name="connsiteX8" fmla="*/ 0 w 936000"/>
              <a:gd name="connsiteY8" fmla="*/ 1269107 h 1962536"/>
              <a:gd name="connsiteX9" fmla="*/ 0 w 936000"/>
              <a:gd name="connsiteY9" fmla="*/ 575677 h 1962536"/>
              <a:gd name="connsiteX10" fmla="*/ 0 w 936000"/>
              <a:gd name="connsiteY10" fmla="*/ 0 h 1962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36000" h="1962536" extrusionOk="0">
                <a:moveTo>
                  <a:pt x="0" y="0"/>
                </a:moveTo>
                <a:cubicBezTo>
                  <a:pt x="147049" y="7439"/>
                  <a:pt x="344059" y="-3433"/>
                  <a:pt x="458640" y="0"/>
                </a:cubicBezTo>
                <a:cubicBezTo>
                  <a:pt x="573221" y="3433"/>
                  <a:pt x="839713" y="16709"/>
                  <a:pt x="936000" y="0"/>
                </a:cubicBezTo>
                <a:cubicBezTo>
                  <a:pt x="969292" y="171553"/>
                  <a:pt x="963072" y="380420"/>
                  <a:pt x="936000" y="693429"/>
                </a:cubicBezTo>
                <a:cubicBezTo>
                  <a:pt x="908928" y="1006438"/>
                  <a:pt x="960862" y="1020877"/>
                  <a:pt x="936000" y="1347608"/>
                </a:cubicBezTo>
                <a:cubicBezTo>
                  <a:pt x="911138" y="1674339"/>
                  <a:pt x="960503" y="1729985"/>
                  <a:pt x="936000" y="1962536"/>
                </a:cubicBezTo>
                <a:cubicBezTo>
                  <a:pt x="760551" y="1980783"/>
                  <a:pt x="666158" y="1953681"/>
                  <a:pt x="486720" y="1962536"/>
                </a:cubicBezTo>
                <a:cubicBezTo>
                  <a:pt x="307282" y="1971391"/>
                  <a:pt x="199464" y="1959537"/>
                  <a:pt x="0" y="1962536"/>
                </a:cubicBezTo>
                <a:cubicBezTo>
                  <a:pt x="-28127" y="1679160"/>
                  <a:pt x="-12486" y="1497377"/>
                  <a:pt x="0" y="1269107"/>
                </a:cubicBezTo>
                <a:cubicBezTo>
                  <a:pt x="12486" y="1040837"/>
                  <a:pt x="-6101" y="892969"/>
                  <a:pt x="0" y="575677"/>
                </a:cubicBezTo>
                <a:cubicBezTo>
                  <a:pt x="6101" y="258385"/>
                  <a:pt x="6819" y="202405"/>
                  <a:pt x="0" y="0"/>
                </a:cubicBezTo>
                <a:close/>
              </a:path>
            </a:pathLst>
          </a:custGeom>
          <a:noFill/>
          <a:ln w="12700">
            <a:solidFill>
              <a:srgbClr val="FF0000"/>
            </a:solidFill>
            <a:prstDash val="dash"/>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TextBox 45">
            <a:extLst>
              <a:ext uri="{FF2B5EF4-FFF2-40B4-BE49-F238E27FC236}">
                <a16:creationId xmlns:a16="http://schemas.microsoft.com/office/drawing/2014/main" id="{A869D928-6970-4538-A5BC-A311280E0F96}"/>
              </a:ext>
            </a:extLst>
          </p:cNvPr>
          <p:cNvSpPr txBox="1"/>
          <p:nvPr/>
        </p:nvSpPr>
        <p:spPr>
          <a:xfrm>
            <a:off x="3547292" y="4572000"/>
            <a:ext cx="1079999" cy="307777"/>
          </a:xfrm>
          <a:custGeom>
            <a:avLst/>
            <a:gdLst>
              <a:gd name="connsiteX0" fmla="*/ 0 w 1079999"/>
              <a:gd name="connsiteY0" fmla="*/ 0 h 307777"/>
              <a:gd name="connsiteX1" fmla="*/ 529200 w 1079999"/>
              <a:gd name="connsiteY1" fmla="*/ 0 h 307777"/>
              <a:gd name="connsiteX2" fmla="*/ 1079999 w 1079999"/>
              <a:gd name="connsiteY2" fmla="*/ 0 h 307777"/>
              <a:gd name="connsiteX3" fmla="*/ 1079999 w 1079999"/>
              <a:gd name="connsiteY3" fmla="*/ 307777 h 307777"/>
              <a:gd name="connsiteX4" fmla="*/ 540000 w 1079999"/>
              <a:gd name="connsiteY4" fmla="*/ 307777 h 307777"/>
              <a:gd name="connsiteX5" fmla="*/ 0 w 1079999"/>
              <a:gd name="connsiteY5" fmla="*/ 307777 h 307777"/>
              <a:gd name="connsiteX6" fmla="*/ 0 w 1079999"/>
              <a:gd name="connsiteY6" fmla="*/ 0 h 307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999" h="307777" extrusionOk="0">
                <a:moveTo>
                  <a:pt x="0" y="0"/>
                </a:moveTo>
                <a:cubicBezTo>
                  <a:pt x="151786" y="-6673"/>
                  <a:pt x="359739" y="-3433"/>
                  <a:pt x="529200" y="0"/>
                </a:cubicBezTo>
                <a:cubicBezTo>
                  <a:pt x="698661" y="3433"/>
                  <a:pt x="955783" y="21985"/>
                  <a:pt x="1079999" y="0"/>
                </a:cubicBezTo>
                <a:cubicBezTo>
                  <a:pt x="1069165" y="62246"/>
                  <a:pt x="1068981" y="219189"/>
                  <a:pt x="1079999" y="307777"/>
                </a:cubicBezTo>
                <a:cubicBezTo>
                  <a:pt x="881685" y="311366"/>
                  <a:pt x="762458" y="290279"/>
                  <a:pt x="540000" y="307777"/>
                </a:cubicBezTo>
                <a:cubicBezTo>
                  <a:pt x="317542" y="325275"/>
                  <a:pt x="234880" y="283074"/>
                  <a:pt x="0" y="307777"/>
                </a:cubicBezTo>
                <a:cubicBezTo>
                  <a:pt x="9866" y="171271"/>
                  <a:pt x="-8953" y="65853"/>
                  <a:pt x="0" y="0"/>
                </a:cubicBezTo>
                <a:close/>
              </a:path>
            </a:pathLst>
          </a:custGeom>
          <a:noFill/>
          <a:ln w="12700" cap="rnd">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CA" altLang="zh-CN" dirty="0">
                <a:solidFill>
                  <a:srgbClr val="7030A0"/>
                </a:solidFill>
                <a:latin typeface="Roboto"/>
                <a:ea typeface="Roboto"/>
                <a:sym typeface="Roboto"/>
              </a:rPr>
              <a:t>Rule-based</a:t>
            </a:r>
            <a:endParaRPr lang="en" altLang="zh-CN" dirty="0">
              <a:solidFill>
                <a:srgbClr val="7030A0"/>
              </a:solidFill>
              <a:latin typeface="Roboto"/>
              <a:ea typeface="Roboto"/>
              <a:sym typeface="Roboto"/>
            </a:endParaRPr>
          </a:p>
        </p:txBody>
      </p:sp>
      <p:sp>
        <p:nvSpPr>
          <p:cNvPr id="48" name="Rectangle 47">
            <a:extLst>
              <a:ext uri="{FF2B5EF4-FFF2-40B4-BE49-F238E27FC236}">
                <a16:creationId xmlns:a16="http://schemas.microsoft.com/office/drawing/2014/main" id="{0DC73DC4-E9C7-4AC4-861A-3E237214D63F}"/>
              </a:ext>
            </a:extLst>
          </p:cNvPr>
          <p:cNvSpPr/>
          <p:nvPr/>
        </p:nvSpPr>
        <p:spPr>
          <a:xfrm>
            <a:off x="3619291" y="2880000"/>
            <a:ext cx="936000" cy="1962536"/>
          </a:xfrm>
          <a:custGeom>
            <a:avLst/>
            <a:gdLst>
              <a:gd name="connsiteX0" fmla="*/ 0 w 936000"/>
              <a:gd name="connsiteY0" fmla="*/ 0 h 1962536"/>
              <a:gd name="connsiteX1" fmla="*/ 458640 w 936000"/>
              <a:gd name="connsiteY1" fmla="*/ 0 h 1962536"/>
              <a:gd name="connsiteX2" fmla="*/ 936000 w 936000"/>
              <a:gd name="connsiteY2" fmla="*/ 0 h 1962536"/>
              <a:gd name="connsiteX3" fmla="*/ 936000 w 936000"/>
              <a:gd name="connsiteY3" fmla="*/ 693429 h 1962536"/>
              <a:gd name="connsiteX4" fmla="*/ 936000 w 936000"/>
              <a:gd name="connsiteY4" fmla="*/ 1347608 h 1962536"/>
              <a:gd name="connsiteX5" fmla="*/ 936000 w 936000"/>
              <a:gd name="connsiteY5" fmla="*/ 1962536 h 1962536"/>
              <a:gd name="connsiteX6" fmla="*/ 486720 w 936000"/>
              <a:gd name="connsiteY6" fmla="*/ 1962536 h 1962536"/>
              <a:gd name="connsiteX7" fmla="*/ 0 w 936000"/>
              <a:gd name="connsiteY7" fmla="*/ 1962536 h 1962536"/>
              <a:gd name="connsiteX8" fmla="*/ 0 w 936000"/>
              <a:gd name="connsiteY8" fmla="*/ 1269107 h 1962536"/>
              <a:gd name="connsiteX9" fmla="*/ 0 w 936000"/>
              <a:gd name="connsiteY9" fmla="*/ 575677 h 1962536"/>
              <a:gd name="connsiteX10" fmla="*/ 0 w 936000"/>
              <a:gd name="connsiteY10" fmla="*/ 0 h 1962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36000" h="1962536" extrusionOk="0">
                <a:moveTo>
                  <a:pt x="0" y="0"/>
                </a:moveTo>
                <a:cubicBezTo>
                  <a:pt x="147049" y="7439"/>
                  <a:pt x="344059" y="-3433"/>
                  <a:pt x="458640" y="0"/>
                </a:cubicBezTo>
                <a:cubicBezTo>
                  <a:pt x="573221" y="3433"/>
                  <a:pt x="839713" y="16709"/>
                  <a:pt x="936000" y="0"/>
                </a:cubicBezTo>
                <a:cubicBezTo>
                  <a:pt x="969292" y="171553"/>
                  <a:pt x="963072" y="380420"/>
                  <a:pt x="936000" y="693429"/>
                </a:cubicBezTo>
                <a:cubicBezTo>
                  <a:pt x="908928" y="1006438"/>
                  <a:pt x="960862" y="1020877"/>
                  <a:pt x="936000" y="1347608"/>
                </a:cubicBezTo>
                <a:cubicBezTo>
                  <a:pt x="911138" y="1674339"/>
                  <a:pt x="960503" y="1729985"/>
                  <a:pt x="936000" y="1962536"/>
                </a:cubicBezTo>
                <a:cubicBezTo>
                  <a:pt x="760551" y="1980783"/>
                  <a:pt x="666158" y="1953681"/>
                  <a:pt x="486720" y="1962536"/>
                </a:cubicBezTo>
                <a:cubicBezTo>
                  <a:pt x="307282" y="1971391"/>
                  <a:pt x="199464" y="1959537"/>
                  <a:pt x="0" y="1962536"/>
                </a:cubicBezTo>
                <a:cubicBezTo>
                  <a:pt x="-28127" y="1679160"/>
                  <a:pt x="-12486" y="1497377"/>
                  <a:pt x="0" y="1269107"/>
                </a:cubicBezTo>
                <a:cubicBezTo>
                  <a:pt x="12486" y="1040837"/>
                  <a:pt x="-6101" y="892969"/>
                  <a:pt x="0" y="575677"/>
                </a:cubicBezTo>
                <a:cubicBezTo>
                  <a:pt x="6101" y="258385"/>
                  <a:pt x="6819" y="202405"/>
                  <a:pt x="0" y="0"/>
                </a:cubicBezTo>
                <a:close/>
              </a:path>
            </a:pathLst>
          </a:custGeom>
          <a:noFill/>
          <a:ln w="12700">
            <a:solidFill>
              <a:srgbClr val="7030A0"/>
            </a:solidFill>
            <a:prstDash val="dash"/>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Graphic 18" descr="Snowflake outline">
            <a:extLst>
              <a:ext uri="{FF2B5EF4-FFF2-40B4-BE49-F238E27FC236}">
                <a16:creationId xmlns:a16="http://schemas.microsoft.com/office/drawing/2014/main" id="{EBA029E4-9FE9-4811-81E4-8EAA35B70E16}"/>
              </a:ext>
            </a:extLst>
          </p:cNvPr>
          <p:cNvPicPr>
            <a:picLocks noChangeAspect="1"/>
          </p:cNvPicPr>
          <p:nvPr/>
        </p:nvPicPr>
        <p:blipFill>
          <a:blip r:embed="rId32">
            <a:extLst>
              <a:ext uri="{96DAC541-7B7A-43D3-8B79-37D633B846F1}">
                <asvg:svgBlip xmlns:asvg="http://schemas.microsoft.com/office/drawing/2016/SVG/main" r:embed="rId33"/>
              </a:ext>
            </a:extLst>
          </a:blip>
          <a:stretch>
            <a:fillRect/>
          </a:stretch>
        </p:blipFill>
        <p:spPr>
          <a:xfrm>
            <a:off x="6136708" y="3780000"/>
            <a:ext cx="720000" cy="720000"/>
          </a:xfrm>
          <a:prstGeom prst="rect">
            <a:avLst/>
          </a:prstGeom>
        </p:spPr>
      </p:pic>
      <p:pic>
        <p:nvPicPr>
          <p:cNvPr id="21" name="Graphic 20" descr="Sun outline">
            <a:extLst>
              <a:ext uri="{FF2B5EF4-FFF2-40B4-BE49-F238E27FC236}">
                <a16:creationId xmlns:a16="http://schemas.microsoft.com/office/drawing/2014/main" id="{08A7C0C0-C7BC-48B7-8D9B-019EFA8DDFEE}"/>
              </a:ext>
            </a:extLst>
          </p:cNvPr>
          <p:cNvPicPr>
            <a:picLocks noChangeAspect="1"/>
          </p:cNvPicPr>
          <p:nvPr/>
        </p:nvPicPr>
        <p:blipFill>
          <a:blip r:embed="rId34">
            <a:extLst>
              <a:ext uri="{96DAC541-7B7A-43D3-8B79-37D633B846F1}">
                <asvg:svgBlip xmlns:asvg="http://schemas.microsoft.com/office/drawing/2016/SVG/main" r:embed="rId35"/>
              </a:ext>
            </a:extLst>
          </a:blip>
          <a:stretch>
            <a:fillRect/>
          </a:stretch>
        </p:blipFill>
        <p:spPr>
          <a:xfrm>
            <a:off x="6136708" y="3060000"/>
            <a:ext cx="720000" cy="720000"/>
          </a:xfrm>
          <a:prstGeom prst="rect">
            <a:avLst/>
          </a:prstGeom>
        </p:spPr>
      </p:pic>
    </p:spTree>
    <p:extLst>
      <p:ext uri="{BB962C8B-B14F-4D97-AF65-F5344CB8AC3E}">
        <p14:creationId xmlns:p14="http://schemas.microsoft.com/office/powerpoint/2010/main" val="6766398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
                                            <p:txEl>
                                              <p:pRg st="0" end="0"/>
                                            </p:txEl>
                                          </p:spTgt>
                                        </p:tgtEl>
                                        <p:attrNameLst>
                                          <p:attrName>style.visibility</p:attrName>
                                        </p:attrNameLst>
                                      </p:cBhvr>
                                      <p:to>
                                        <p:strVal val="visible"/>
                                      </p:to>
                                    </p:set>
                                    <p:animEffect transition="in" filter="fade">
                                      <p:cBhvr>
                                        <p:cTn id="7" dur="500"/>
                                        <p:tgtEl>
                                          <p:spTgt spid="71">
                                            <p:txEl>
                                              <p:pRg st="0" end="0"/>
                                            </p:txEl>
                                          </p:spTgt>
                                        </p:tgtEl>
                                      </p:cBhvr>
                                    </p:animEffect>
                                  </p:childTnLst>
                                </p:cTn>
                              </p:par>
                              <p:par>
                                <p:cTn id="8" presetID="10" presetClass="entr" presetSubtype="0" fill="hold" nodeType="withEffect">
                                  <p:stCondLst>
                                    <p:cond delay="50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750"/>
                                        <p:tgtEl>
                                          <p:spTgt spid="7"/>
                                        </p:tgtEl>
                                      </p:cBhvr>
                                    </p:animEffect>
                                  </p:childTnLst>
                                </p:cTn>
                              </p:par>
                              <p:par>
                                <p:cTn id="11" presetID="10" presetClass="exit" presetSubtype="0" fill="hold" nodeType="withEffect">
                                  <p:stCondLst>
                                    <p:cond delay="1500"/>
                                  </p:stCondLst>
                                  <p:childTnLst>
                                    <p:animEffect transition="out" filter="fade">
                                      <p:cBhvr>
                                        <p:cTn id="12" dur="750"/>
                                        <p:tgtEl>
                                          <p:spTgt spid="7"/>
                                        </p:tgtEl>
                                      </p:cBhvr>
                                    </p:animEffect>
                                    <p:set>
                                      <p:cBhvr>
                                        <p:cTn id="13" dur="1" fill="hold">
                                          <p:stCondLst>
                                            <p:cond delay="749"/>
                                          </p:stCondLst>
                                        </p:cTn>
                                        <p:tgtEl>
                                          <p:spTgt spid="7"/>
                                        </p:tgtEl>
                                        <p:attrNameLst>
                                          <p:attrName>style.visibility</p:attrName>
                                        </p:attrNameLst>
                                      </p:cBhvr>
                                      <p:to>
                                        <p:strVal val="hidden"/>
                                      </p:to>
                                    </p:set>
                                  </p:childTnLst>
                                </p:cTn>
                              </p:par>
                              <p:par>
                                <p:cTn id="14" presetID="10" presetClass="entr" presetSubtype="0" fill="hold" nodeType="withEffect">
                                  <p:stCondLst>
                                    <p:cond delay="1500"/>
                                  </p:stCondLst>
                                  <p:childTnLst>
                                    <p:set>
                                      <p:cBhvr>
                                        <p:cTn id="15" dur="1" fill="hold">
                                          <p:stCondLst>
                                            <p:cond delay="0"/>
                                          </p:stCondLst>
                                        </p:cTn>
                                        <p:tgtEl>
                                          <p:spTgt spid="49"/>
                                        </p:tgtEl>
                                        <p:attrNameLst>
                                          <p:attrName>style.visibility</p:attrName>
                                        </p:attrNameLst>
                                      </p:cBhvr>
                                      <p:to>
                                        <p:strVal val="visible"/>
                                      </p:to>
                                    </p:set>
                                    <p:animEffect transition="in" filter="fade">
                                      <p:cBhvr>
                                        <p:cTn id="16" dur="750"/>
                                        <p:tgtEl>
                                          <p:spTgt spid="49"/>
                                        </p:tgtEl>
                                      </p:cBhvr>
                                    </p:animEffect>
                                  </p:childTnLst>
                                </p:cTn>
                              </p:par>
                              <p:par>
                                <p:cTn id="17" presetID="10" presetClass="exit" presetSubtype="0" fill="hold" nodeType="withEffect">
                                  <p:stCondLst>
                                    <p:cond delay="2500"/>
                                  </p:stCondLst>
                                  <p:childTnLst>
                                    <p:animEffect transition="out" filter="fade">
                                      <p:cBhvr>
                                        <p:cTn id="18" dur="750"/>
                                        <p:tgtEl>
                                          <p:spTgt spid="49"/>
                                        </p:tgtEl>
                                      </p:cBhvr>
                                    </p:animEffect>
                                    <p:set>
                                      <p:cBhvr>
                                        <p:cTn id="19" dur="1" fill="hold">
                                          <p:stCondLst>
                                            <p:cond delay="749"/>
                                          </p:stCondLst>
                                        </p:cTn>
                                        <p:tgtEl>
                                          <p:spTgt spid="49"/>
                                        </p:tgtEl>
                                        <p:attrNameLst>
                                          <p:attrName>style.visibility</p:attrName>
                                        </p:attrNameLst>
                                      </p:cBhvr>
                                      <p:to>
                                        <p:strVal val="hidden"/>
                                      </p:to>
                                    </p:set>
                                  </p:childTnLst>
                                </p:cTn>
                              </p:par>
                              <p:par>
                                <p:cTn id="20" presetID="10" presetClass="entr" presetSubtype="0" fill="hold" nodeType="withEffect">
                                  <p:stCondLst>
                                    <p:cond delay="250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750"/>
                                        <p:tgtEl>
                                          <p:spTgt spid="7"/>
                                        </p:tgtEl>
                                      </p:cBhvr>
                                    </p:animEffect>
                                  </p:childTnLst>
                                </p:cTn>
                              </p:par>
                              <p:par>
                                <p:cTn id="23" presetID="10" presetClass="exit" presetSubtype="0" fill="hold" nodeType="withEffect">
                                  <p:stCondLst>
                                    <p:cond delay="3500"/>
                                  </p:stCondLst>
                                  <p:childTnLst>
                                    <p:animEffect transition="out" filter="fade">
                                      <p:cBhvr>
                                        <p:cTn id="24" dur="750"/>
                                        <p:tgtEl>
                                          <p:spTgt spid="7"/>
                                        </p:tgtEl>
                                      </p:cBhvr>
                                    </p:animEffect>
                                    <p:set>
                                      <p:cBhvr>
                                        <p:cTn id="25" dur="1" fill="hold">
                                          <p:stCondLst>
                                            <p:cond delay="749"/>
                                          </p:stCondLst>
                                        </p:cTn>
                                        <p:tgtEl>
                                          <p:spTgt spid="7"/>
                                        </p:tgtEl>
                                        <p:attrNameLst>
                                          <p:attrName>style.visibility</p:attrName>
                                        </p:attrNameLst>
                                      </p:cBhvr>
                                      <p:to>
                                        <p:strVal val="hidden"/>
                                      </p:to>
                                    </p:set>
                                  </p:childTnLst>
                                </p:cTn>
                              </p:par>
                              <p:par>
                                <p:cTn id="26" presetID="10" presetClass="entr" presetSubtype="0" fill="hold" nodeType="withEffect">
                                  <p:stCondLst>
                                    <p:cond delay="3500"/>
                                  </p:stCondLst>
                                  <p:childTnLst>
                                    <p:set>
                                      <p:cBhvr>
                                        <p:cTn id="27" dur="1" fill="hold">
                                          <p:stCondLst>
                                            <p:cond delay="0"/>
                                          </p:stCondLst>
                                        </p:cTn>
                                        <p:tgtEl>
                                          <p:spTgt spid="49"/>
                                        </p:tgtEl>
                                        <p:attrNameLst>
                                          <p:attrName>style.visibility</p:attrName>
                                        </p:attrNameLst>
                                      </p:cBhvr>
                                      <p:to>
                                        <p:strVal val="visible"/>
                                      </p:to>
                                    </p:set>
                                    <p:animEffect transition="in" filter="fade">
                                      <p:cBhvr>
                                        <p:cTn id="28" dur="750"/>
                                        <p:tgtEl>
                                          <p:spTgt spid="49"/>
                                        </p:tgtEl>
                                      </p:cBhvr>
                                    </p:animEffect>
                                  </p:childTnLst>
                                </p:cTn>
                              </p:par>
                              <p:par>
                                <p:cTn id="29" presetID="10" presetClass="entr" presetSubtype="0" fill="hold" grpId="0" nodeType="withEffect">
                                  <p:stCondLst>
                                    <p:cond delay="150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750"/>
                                        <p:tgtEl>
                                          <p:spTgt spid="12"/>
                                        </p:tgtEl>
                                      </p:cBhvr>
                                    </p:animEffect>
                                  </p:childTnLst>
                                </p:cTn>
                              </p:par>
                              <p:par>
                                <p:cTn id="32" presetID="10" presetClass="entr" presetSubtype="0" fill="hold" nodeType="withEffect">
                                  <p:stCondLst>
                                    <p:cond delay="1500"/>
                                  </p:stCondLst>
                                  <p:childTnLst>
                                    <p:set>
                                      <p:cBhvr>
                                        <p:cTn id="33" dur="1" fill="hold">
                                          <p:stCondLst>
                                            <p:cond delay="0"/>
                                          </p:stCondLst>
                                        </p:cTn>
                                        <p:tgtEl>
                                          <p:spTgt spid="2"/>
                                        </p:tgtEl>
                                        <p:attrNameLst>
                                          <p:attrName>style.visibility</p:attrName>
                                        </p:attrNameLst>
                                      </p:cBhvr>
                                      <p:to>
                                        <p:strVal val="visible"/>
                                      </p:to>
                                    </p:set>
                                    <p:animEffect transition="in" filter="fade">
                                      <p:cBhvr>
                                        <p:cTn id="34" dur="750"/>
                                        <p:tgtEl>
                                          <p:spTgt spid="2"/>
                                        </p:tgtEl>
                                      </p:cBhvr>
                                    </p:animEffect>
                                  </p:childTnLst>
                                </p:cTn>
                              </p:par>
                              <p:par>
                                <p:cTn id="35" presetID="10" presetClass="exit" presetSubtype="0" fill="hold" nodeType="withEffect">
                                  <p:stCondLst>
                                    <p:cond delay="2500"/>
                                  </p:stCondLst>
                                  <p:childTnLst>
                                    <p:animEffect transition="out" filter="fade">
                                      <p:cBhvr>
                                        <p:cTn id="36" dur="750"/>
                                        <p:tgtEl>
                                          <p:spTgt spid="2"/>
                                        </p:tgtEl>
                                      </p:cBhvr>
                                    </p:animEffect>
                                    <p:set>
                                      <p:cBhvr>
                                        <p:cTn id="37" dur="1" fill="hold">
                                          <p:stCondLst>
                                            <p:cond delay="749"/>
                                          </p:stCondLst>
                                        </p:cTn>
                                        <p:tgtEl>
                                          <p:spTgt spid="2"/>
                                        </p:tgtEl>
                                        <p:attrNameLst>
                                          <p:attrName>style.visibility</p:attrName>
                                        </p:attrNameLst>
                                      </p:cBhvr>
                                      <p:to>
                                        <p:strVal val="hidden"/>
                                      </p:to>
                                    </p:set>
                                  </p:childTnLst>
                                </p:cTn>
                              </p:par>
                              <p:par>
                                <p:cTn id="38" presetID="10" presetClass="entr" presetSubtype="0" fill="hold" nodeType="withEffect">
                                  <p:stCondLst>
                                    <p:cond delay="2500"/>
                                  </p:stCondLst>
                                  <p:childTnLst>
                                    <p:set>
                                      <p:cBhvr>
                                        <p:cTn id="39" dur="1" fill="hold">
                                          <p:stCondLst>
                                            <p:cond delay="0"/>
                                          </p:stCondLst>
                                        </p:cTn>
                                        <p:tgtEl>
                                          <p:spTgt spid="3"/>
                                        </p:tgtEl>
                                        <p:attrNameLst>
                                          <p:attrName>style.visibility</p:attrName>
                                        </p:attrNameLst>
                                      </p:cBhvr>
                                      <p:to>
                                        <p:strVal val="visible"/>
                                      </p:to>
                                    </p:set>
                                    <p:animEffect transition="in" filter="fade">
                                      <p:cBhvr>
                                        <p:cTn id="40" dur="750"/>
                                        <p:tgtEl>
                                          <p:spTgt spid="3"/>
                                        </p:tgtEl>
                                      </p:cBhvr>
                                    </p:animEffect>
                                  </p:childTnLst>
                                </p:cTn>
                              </p:par>
                              <p:par>
                                <p:cTn id="41" presetID="10" presetClass="exit" presetSubtype="0" fill="hold" nodeType="withEffect">
                                  <p:stCondLst>
                                    <p:cond delay="3500"/>
                                  </p:stCondLst>
                                  <p:childTnLst>
                                    <p:animEffect transition="out" filter="fade">
                                      <p:cBhvr>
                                        <p:cTn id="42" dur="750"/>
                                        <p:tgtEl>
                                          <p:spTgt spid="3"/>
                                        </p:tgtEl>
                                      </p:cBhvr>
                                    </p:animEffect>
                                    <p:set>
                                      <p:cBhvr>
                                        <p:cTn id="43" dur="1" fill="hold">
                                          <p:stCondLst>
                                            <p:cond delay="749"/>
                                          </p:stCondLst>
                                        </p:cTn>
                                        <p:tgtEl>
                                          <p:spTgt spid="3"/>
                                        </p:tgtEl>
                                        <p:attrNameLst>
                                          <p:attrName>style.visibility</p:attrName>
                                        </p:attrNameLst>
                                      </p:cBhvr>
                                      <p:to>
                                        <p:strVal val="hidden"/>
                                      </p:to>
                                    </p:set>
                                  </p:childTnLst>
                                </p:cTn>
                              </p:par>
                              <p:par>
                                <p:cTn id="44" presetID="10" presetClass="entr" presetSubtype="0" fill="hold" nodeType="withEffect">
                                  <p:stCondLst>
                                    <p:cond delay="3500"/>
                                  </p:stCondLst>
                                  <p:childTnLst>
                                    <p:set>
                                      <p:cBhvr>
                                        <p:cTn id="45" dur="1" fill="hold">
                                          <p:stCondLst>
                                            <p:cond delay="0"/>
                                          </p:stCondLst>
                                        </p:cTn>
                                        <p:tgtEl>
                                          <p:spTgt spid="2"/>
                                        </p:tgtEl>
                                        <p:attrNameLst>
                                          <p:attrName>style.visibility</p:attrName>
                                        </p:attrNameLst>
                                      </p:cBhvr>
                                      <p:to>
                                        <p:strVal val="visible"/>
                                      </p:to>
                                    </p:set>
                                    <p:animEffect transition="in" filter="fade">
                                      <p:cBhvr>
                                        <p:cTn id="46" dur="750"/>
                                        <p:tgtEl>
                                          <p:spTgt spid="2"/>
                                        </p:tgtEl>
                                      </p:cBhvr>
                                    </p:animEffect>
                                  </p:childTnLst>
                                </p:cTn>
                              </p:par>
                              <p:par>
                                <p:cTn id="47" presetID="10" presetClass="exit" presetSubtype="0" fill="hold" nodeType="withEffect">
                                  <p:stCondLst>
                                    <p:cond delay="4500"/>
                                  </p:stCondLst>
                                  <p:childTnLst>
                                    <p:animEffect transition="out" filter="fade">
                                      <p:cBhvr>
                                        <p:cTn id="48" dur="750"/>
                                        <p:tgtEl>
                                          <p:spTgt spid="2"/>
                                        </p:tgtEl>
                                      </p:cBhvr>
                                    </p:animEffect>
                                    <p:set>
                                      <p:cBhvr>
                                        <p:cTn id="49" dur="1" fill="hold">
                                          <p:stCondLst>
                                            <p:cond delay="749"/>
                                          </p:stCondLst>
                                        </p:cTn>
                                        <p:tgtEl>
                                          <p:spTgt spid="2"/>
                                        </p:tgtEl>
                                        <p:attrNameLst>
                                          <p:attrName>style.visibility</p:attrName>
                                        </p:attrNameLst>
                                      </p:cBhvr>
                                      <p:to>
                                        <p:strVal val="hidden"/>
                                      </p:to>
                                    </p:set>
                                  </p:childTnLst>
                                </p:cTn>
                              </p:par>
                              <p:par>
                                <p:cTn id="50" presetID="10" presetClass="entr" presetSubtype="0" fill="hold" nodeType="withEffect">
                                  <p:stCondLst>
                                    <p:cond delay="4500"/>
                                  </p:stCondLst>
                                  <p:childTnLst>
                                    <p:set>
                                      <p:cBhvr>
                                        <p:cTn id="51" dur="1" fill="hold">
                                          <p:stCondLst>
                                            <p:cond delay="0"/>
                                          </p:stCondLst>
                                        </p:cTn>
                                        <p:tgtEl>
                                          <p:spTgt spid="3"/>
                                        </p:tgtEl>
                                        <p:attrNameLst>
                                          <p:attrName>style.visibility</p:attrName>
                                        </p:attrNameLst>
                                      </p:cBhvr>
                                      <p:to>
                                        <p:strVal val="visible"/>
                                      </p:to>
                                    </p:set>
                                    <p:animEffect transition="in" filter="fade">
                                      <p:cBhvr>
                                        <p:cTn id="52" dur="750"/>
                                        <p:tgtEl>
                                          <p:spTgt spid="3"/>
                                        </p:tgtEl>
                                      </p:cBhvr>
                                    </p:animEffect>
                                  </p:childTnLst>
                                </p:cTn>
                              </p:par>
                              <p:par>
                                <p:cTn id="53" presetID="10" presetClass="entr" presetSubtype="0" fill="hold" grpId="0" nodeType="withEffect">
                                  <p:stCondLst>
                                    <p:cond delay="3500"/>
                                  </p:stCondLst>
                                  <p:childTnLst>
                                    <p:set>
                                      <p:cBhvr>
                                        <p:cTn id="54" dur="1" fill="hold">
                                          <p:stCondLst>
                                            <p:cond delay="0"/>
                                          </p:stCondLst>
                                        </p:cTn>
                                        <p:tgtEl>
                                          <p:spTgt spid="27"/>
                                        </p:tgtEl>
                                        <p:attrNameLst>
                                          <p:attrName>style.visibility</p:attrName>
                                        </p:attrNameLst>
                                      </p:cBhvr>
                                      <p:to>
                                        <p:strVal val="visible"/>
                                      </p:to>
                                    </p:set>
                                    <p:animEffect transition="in" filter="fade">
                                      <p:cBhvr>
                                        <p:cTn id="55" dur="500"/>
                                        <p:tgtEl>
                                          <p:spTgt spid="27"/>
                                        </p:tgtEl>
                                      </p:cBhvr>
                                    </p:animEffect>
                                  </p:childTnLst>
                                </p:cTn>
                              </p:par>
                              <p:par>
                                <p:cTn id="56" presetID="10" presetClass="entr" presetSubtype="0" fill="hold" grpId="0" nodeType="withEffect">
                                  <p:stCondLst>
                                    <p:cond delay="3500"/>
                                  </p:stCondLst>
                                  <p:childTnLst>
                                    <p:set>
                                      <p:cBhvr>
                                        <p:cTn id="57" dur="1" fill="hold">
                                          <p:stCondLst>
                                            <p:cond delay="0"/>
                                          </p:stCondLst>
                                        </p:cTn>
                                        <p:tgtEl>
                                          <p:spTgt spid="13"/>
                                        </p:tgtEl>
                                        <p:attrNameLst>
                                          <p:attrName>style.visibility</p:attrName>
                                        </p:attrNameLst>
                                      </p:cBhvr>
                                      <p:to>
                                        <p:strVal val="visible"/>
                                      </p:to>
                                    </p:set>
                                    <p:animEffect transition="in" filter="fade">
                                      <p:cBhvr>
                                        <p:cTn id="58" dur="500"/>
                                        <p:tgtEl>
                                          <p:spTgt spid="13"/>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5"/>
                                        </p:tgtEl>
                                        <p:attrNameLst>
                                          <p:attrName>style.visibility</p:attrName>
                                        </p:attrNameLst>
                                      </p:cBhvr>
                                      <p:to>
                                        <p:strVal val="visible"/>
                                      </p:to>
                                    </p:set>
                                    <p:animEffect transition="in" filter="fade">
                                      <p:cBhvr>
                                        <p:cTn id="63" dur="500"/>
                                        <p:tgtEl>
                                          <p:spTgt spid="5"/>
                                        </p:tgtEl>
                                      </p:cBhvr>
                                    </p:animEffect>
                                  </p:childTnLst>
                                </p:cTn>
                              </p:par>
                              <p:par>
                                <p:cTn id="64" presetID="10" presetClass="entr" presetSubtype="0" fill="hold" nodeType="withEffect">
                                  <p:stCondLst>
                                    <p:cond delay="0"/>
                                  </p:stCondLst>
                                  <p:childTnLst>
                                    <p:set>
                                      <p:cBhvr>
                                        <p:cTn id="65" dur="1" fill="hold">
                                          <p:stCondLst>
                                            <p:cond delay="0"/>
                                          </p:stCondLst>
                                        </p:cTn>
                                        <p:tgtEl>
                                          <p:spTgt spid="4"/>
                                        </p:tgtEl>
                                        <p:attrNameLst>
                                          <p:attrName>style.visibility</p:attrName>
                                        </p:attrNameLst>
                                      </p:cBhvr>
                                      <p:to>
                                        <p:strVal val="visible"/>
                                      </p:to>
                                    </p:set>
                                    <p:animEffect transition="in" filter="fade">
                                      <p:cBhvr>
                                        <p:cTn id="66" dur="500"/>
                                        <p:tgtEl>
                                          <p:spTgt spid="4"/>
                                        </p:tgtEl>
                                      </p:cBhvr>
                                    </p:animEffect>
                                  </p:childTnLst>
                                </p:cTn>
                              </p:par>
                            </p:childTnLst>
                          </p:cTn>
                        </p:par>
                        <p:par>
                          <p:cTn id="67" fill="hold">
                            <p:stCondLst>
                              <p:cond delay="500"/>
                            </p:stCondLst>
                            <p:childTnLst>
                              <p:par>
                                <p:cTn id="68" presetID="10" presetClass="entr" presetSubtype="0" fill="hold" grpId="0" nodeType="afterEffect">
                                  <p:stCondLst>
                                    <p:cond delay="0"/>
                                  </p:stCondLst>
                                  <p:childTnLst>
                                    <p:set>
                                      <p:cBhvr>
                                        <p:cTn id="69" dur="1" fill="hold">
                                          <p:stCondLst>
                                            <p:cond delay="0"/>
                                          </p:stCondLst>
                                        </p:cTn>
                                        <p:tgtEl>
                                          <p:spTgt spid="9"/>
                                        </p:tgtEl>
                                        <p:attrNameLst>
                                          <p:attrName>style.visibility</p:attrName>
                                        </p:attrNameLst>
                                      </p:cBhvr>
                                      <p:to>
                                        <p:strVal val="visible"/>
                                      </p:to>
                                    </p:set>
                                    <p:animEffect transition="in" filter="fade">
                                      <p:cBhvr>
                                        <p:cTn id="70" dur="500"/>
                                        <p:tgtEl>
                                          <p:spTgt spid="9"/>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46"/>
                                        </p:tgtEl>
                                        <p:attrNameLst>
                                          <p:attrName>style.visibility</p:attrName>
                                        </p:attrNameLst>
                                      </p:cBhvr>
                                      <p:to>
                                        <p:strVal val="visible"/>
                                      </p:to>
                                    </p:set>
                                    <p:animEffect transition="in" filter="fade">
                                      <p:cBhvr>
                                        <p:cTn id="73" dur="500"/>
                                        <p:tgtEl>
                                          <p:spTgt spid="46"/>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48"/>
                                        </p:tgtEl>
                                        <p:attrNameLst>
                                          <p:attrName>style.visibility</p:attrName>
                                        </p:attrNameLst>
                                      </p:cBhvr>
                                      <p:to>
                                        <p:strVal val="visible"/>
                                      </p:to>
                                    </p:set>
                                    <p:animEffect transition="in" filter="fade">
                                      <p:cBhvr>
                                        <p:cTn id="76" dur="500"/>
                                        <p:tgtEl>
                                          <p:spTgt spid="48"/>
                                        </p:tgtEl>
                                      </p:cBhvr>
                                    </p:animEffect>
                                  </p:childTnLst>
                                </p:cTn>
                              </p:par>
                            </p:childTnLst>
                          </p:cTn>
                        </p:par>
                        <p:par>
                          <p:cTn id="77" fill="hold">
                            <p:stCondLst>
                              <p:cond delay="1000"/>
                            </p:stCondLst>
                            <p:childTnLst>
                              <p:par>
                                <p:cTn id="78" presetID="10" presetClass="entr" presetSubtype="0" fill="hold" grpId="0" nodeType="afterEffect">
                                  <p:stCondLst>
                                    <p:cond delay="0"/>
                                  </p:stCondLst>
                                  <p:childTnLst>
                                    <p:set>
                                      <p:cBhvr>
                                        <p:cTn id="79" dur="1" fill="hold">
                                          <p:stCondLst>
                                            <p:cond delay="0"/>
                                          </p:stCondLst>
                                        </p:cTn>
                                        <p:tgtEl>
                                          <p:spTgt spid="11"/>
                                        </p:tgtEl>
                                        <p:attrNameLst>
                                          <p:attrName>style.visibility</p:attrName>
                                        </p:attrNameLst>
                                      </p:cBhvr>
                                      <p:to>
                                        <p:strVal val="visible"/>
                                      </p:to>
                                    </p:set>
                                    <p:animEffect transition="in" filter="fade">
                                      <p:cBhvr>
                                        <p:cTn id="80" dur="500"/>
                                        <p:tgtEl>
                                          <p:spTgt spid="11"/>
                                        </p:tgtEl>
                                      </p:cBhvr>
                                    </p:animEffect>
                                  </p:childTnLst>
                                </p:cTn>
                              </p:par>
                            </p:childTnLst>
                          </p:cTn>
                        </p:par>
                        <p:par>
                          <p:cTn id="81" fill="hold">
                            <p:stCondLst>
                              <p:cond delay="1500"/>
                            </p:stCondLst>
                            <p:childTnLst>
                              <p:par>
                                <p:cTn id="82" presetID="10" presetClass="entr" presetSubtype="0" fill="hold" nodeType="afterEffect">
                                  <p:stCondLst>
                                    <p:cond delay="0"/>
                                  </p:stCondLst>
                                  <p:childTnLst>
                                    <p:set>
                                      <p:cBhvr>
                                        <p:cTn id="83" dur="1" fill="hold">
                                          <p:stCondLst>
                                            <p:cond delay="0"/>
                                          </p:stCondLst>
                                        </p:cTn>
                                        <p:tgtEl>
                                          <p:spTgt spid="8"/>
                                        </p:tgtEl>
                                        <p:attrNameLst>
                                          <p:attrName>style.visibility</p:attrName>
                                        </p:attrNameLst>
                                      </p:cBhvr>
                                      <p:to>
                                        <p:strVal val="visible"/>
                                      </p:to>
                                    </p:set>
                                    <p:animEffect transition="in" filter="fade">
                                      <p:cBhvr>
                                        <p:cTn id="84" dur="500"/>
                                        <p:tgtEl>
                                          <p:spTgt spid="8"/>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nodeType="clickEffect">
                                  <p:stCondLst>
                                    <p:cond delay="0"/>
                                  </p:stCondLst>
                                  <p:childTnLst>
                                    <p:set>
                                      <p:cBhvr>
                                        <p:cTn id="88" dur="1" fill="hold">
                                          <p:stCondLst>
                                            <p:cond delay="0"/>
                                          </p:stCondLst>
                                        </p:cTn>
                                        <p:tgtEl>
                                          <p:spTgt spid="21"/>
                                        </p:tgtEl>
                                        <p:attrNameLst>
                                          <p:attrName>style.visibility</p:attrName>
                                        </p:attrNameLst>
                                      </p:cBhvr>
                                      <p:to>
                                        <p:strVal val="visible"/>
                                      </p:to>
                                    </p:set>
                                    <p:animEffect transition="in" filter="fade">
                                      <p:cBhvr>
                                        <p:cTn id="89" dur="500"/>
                                        <p:tgtEl>
                                          <p:spTgt spid="21"/>
                                        </p:tgtEl>
                                      </p:cBhvr>
                                    </p:animEffect>
                                  </p:childTnLst>
                                </p:cTn>
                              </p:par>
                            </p:childTnLst>
                          </p:cTn>
                        </p:par>
                        <p:par>
                          <p:cTn id="90" fill="hold">
                            <p:stCondLst>
                              <p:cond delay="500"/>
                            </p:stCondLst>
                            <p:childTnLst>
                              <p:par>
                                <p:cTn id="91" presetID="10" presetClass="entr" presetSubtype="0" fill="hold" nodeType="afterEffect">
                                  <p:stCondLst>
                                    <p:cond delay="0"/>
                                  </p:stCondLst>
                                  <p:childTnLst>
                                    <p:set>
                                      <p:cBhvr>
                                        <p:cTn id="92" dur="1" fill="hold">
                                          <p:stCondLst>
                                            <p:cond delay="0"/>
                                          </p:stCondLst>
                                        </p:cTn>
                                        <p:tgtEl>
                                          <p:spTgt spid="19"/>
                                        </p:tgtEl>
                                        <p:attrNameLst>
                                          <p:attrName>style.visibility</p:attrName>
                                        </p:attrNameLst>
                                      </p:cBhvr>
                                      <p:to>
                                        <p:strVal val="visible"/>
                                      </p:to>
                                    </p:set>
                                    <p:animEffect transition="in" filter="fade">
                                      <p:cBhvr>
                                        <p:cTn id="9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12" grpId="0" animBg="1"/>
      <p:bldP spid="5" grpId="0" animBg="1"/>
      <p:bldP spid="9" grpId="0" animBg="1"/>
      <p:bldP spid="11" grpId="0" animBg="1"/>
      <p:bldP spid="13" grpId="0" animBg="1"/>
      <p:bldP spid="46" grpId="0"/>
      <p:bldP spid="4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49" name="PA-Graphic 48" descr="Windy outline">
            <a:extLst>
              <a:ext uri="{FF2B5EF4-FFF2-40B4-BE49-F238E27FC236}">
                <a16:creationId xmlns:a16="http://schemas.microsoft.com/office/drawing/2014/main" id="{05065CE9-43A8-46FC-890E-21155DD35D44}"/>
              </a:ext>
            </a:extLst>
          </p:cNvPr>
          <p:cNvPicPr>
            <a:picLocks noChangeAspect="1"/>
          </p:cNvPicPr>
          <p:nvPr>
            <p:custDataLst>
              <p:tags r:id="rId1"/>
            </p:custDataLst>
          </p:nvPr>
        </p:nvPicPr>
        <p:blipFill>
          <a:blip r:embed="rId35">
            <a:extLst>
              <a:ext uri="{96DAC541-7B7A-43D3-8B79-37D633B846F1}">
                <asvg:svgBlip xmlns:asvg="http://schemas.microsoft.com/office/drawing/2016/SVG/main" r:embed="rId36"/>
              </a:ext>
            </a:extLst>
          </a:blip>
          <a:stretch>
            <a:fillRect/>
          </a:stretch>
        </p:blipFill>
        <p:spPr>
          <a:xfrm>
            <a:off x="991293" y="3060000"/>
            <a:ext cx="720000" cy="720000"/>
          </a:xfrm>
          <a:prstGeom prst="rect">
            <a:avLst/>
          </a:prstGeom>
        </p:spPr>
      </p:pic>
      <p:sp>
        <p:nvSpPr>
          <p:cNvPr id="77" name="PA-Google Shape;71;p15">
            <a:extLst>
              <a:ext uri="{FF2B5EF4-FFF2-40B4-BE49-F238E27FC236}">
                <a16:creationId xmlns:a16="http://schemas.microsoft.com/office/drawing/2014/main" id="{5AB24EAB-D011-45BF-920D-D280D8C0E6F4}"/>
              </a:ext>
            </a:extLst>
          </p:cNvPr>
          <p:cNvSpPr txBox="1">
            <a:spLocks/>
          </p:cNvSpPr>
          <p:nvPr>
            <p:custDataLst>
              <p:tags r:id="rId2"/>
            </p:custDataLst>
          </p:nvPr>
        </p:nvSpPr>
        <p:spPr>
          <a:xfrm>
            <a:off x="313200" y="1152000"/>
            <a:ext cx="8520600" cy="341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Roboto" panose="02000000000000000000" pitchFamily="2" charset="0"/>
                <a:ea typeface="Roboto" panose="02000000000000000000" pitchFamily="2" charset="0"/>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indent="-330200">
              <a:spcAft>
                <a:spcPts val="1000"/>
              </a:spcAft>
              <a:buSzPts val="1600"/>
            </a:pPr>
            <a:r>
              <a:rPr lang="en-CA" sz="1600" dirty="0">
                <a:latin typeface="Roboto"/>
                <a:ea typeface="Roboto"/>
                <a:cs typeface="Roboto"/>
                <a:sym typeface="Roboto"/>
              </a:rPr>
              <a:t>We jointly control the HVAC system supply air temperature and blind angle setpoints in a 5</a:t>
            </a:r>
            <a:r>
              <a:rPr lang="en-US" altLang="zh-CN" sz="1600" dirty="0">
                <a:latin typeface="Roboto"/>
                <a:ea typeface="Roboto"/>
                <a:cs typeface="Roboto"/>
                <a:sym typeface="Roboto"/>
              </a:rPr>
              <a:t>-</a:t>
            </a:r>
            <a:r>
              <a:rPr lang="en-CA" sz="1600" dirty="0">
                <a:latin typeface="Roboto"/>
                <a:ea typeface="Roboto"/>
                <a:cs typeface="Roboto"/>
                <a:sym typeface="Roboto"/>
              </a:rPr>
              <a:t>zone test building with and without auto dimming control of lights using 3 model-free RL algorithms (BDQN, SAC, PPO) in two seasons with two occupancy information.</a:t>
            </a:r>
          </a:p>
        </p:txBody>
      </p:sp>
      <p:sp>
        <p:nvSpPr>
          <p:cNvPr id="70" name="PA-Google Shape;70;p15"/>
          <p:cNvSpPr txBox="1">
            <a:spLocks noGrp="1"/>
          </p:cNvSpPr>
          <p:nvPr>
            <p:ph type="title"/>
            <p:custDataLst>
              <p:tags r:id="rId3"/>
            </p:custDataLst>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367C4A"/>
                </a:solidFill>
                <a:latin typeface="Roboto Black"/>
                <a:ea typeface="Roboto Black"/>
                <a:cs typeface="Roboto Black"/>
                <a:sym typeface="Roboto Black"/>
              </a:rPr>
              <a:t>Proposed Solution</a:t>
            </a:r>
            <a:endParaRPr dirty="0">
              <a:solidFill>
                <a:srgbClr val="367C4A"/>
              </a:solidFill>
              <a:latin typeface="Roboto Black"/>
              <a:ea typeface="Roboto Black"/>
              <a:cs typeface="Roboto Black"/>
              <a:sym typeface="Roboto Black"/>
            </a:endParaRPr>
          </a:p>
        </p:txBody>
      </p:sp>
      <p:sp>
        <p:nvSpPr>
          <p:cNvPr id="71" name="PA-Google Shape;71;p15"/>
          <p:cNvSpPr txBox="1">
            <a:spLocks noGrp="1"/>
          </p:cNvSpPr>
          <p:nvPr>
            <p:ph type="body" idx="1"/>
            <p:custDataLst>
              <p:tags r:id="rId4"/>
            </p:custDataLst>
          </p:nvPr>
        </p:nvSpPr>
        <p:spPr>
          <a:xfrm>
            <a:off x="311700" y="1152475"/>
            <a:ext cx="8520600" cy="3416400"/>
          </a:xfrm>
          <a:prstGeom prst="rect">
            <a:avLst/>
          </a:prstGeom>
        </p:spPr>
        <p:txBody>
          <a:bodyPr spcFirstLastPara="1" wrap="square" lIns="91425" tIns="91425" rIns="91425" bIns="91425" anchor="t" anchorCtr="0">
            <a:noAutofit/>
          </a:bodyPr>
          <a:lstStyle/>
          <a:p>
            <a:pPr marL="127000" indent="0">
              <a:spcAft>
                <a:spcPts val="1000"/>
              </a:spcAft>
              <a:buSzPts val="1600"/>
              <a:buNone/>
            </a:pPr>
            <a:br>
              <a:rPr lang="en-US" altLang="zh-CN" sz="1600" dirty="0">
                <a:latin typeface="Roboto"/>
                <a:ea typeface="Roboto"/>
                <a:cs typeface="Roboto"/>
                <a:sym typeface="Roboto"/>
              </a:rPr>
            </a:br>
            <a:br>
              <a:rPr lang="en-US" altLang="zh-CN" sz="1600" dirty="0">
                <a:latin typeface="Roboto"/>
                <a:ea typeface="Roboto"/>
                <a:cs typeface="Roboto"/>
                <a:sym typeface="Roboto"/>
              </a:rPr>
            </a:br>
            <a:endParaRPr lang="en-US" altLang="zh-CN" sz="1600" dirty="0">
              <a:latin typeface="Roboto"/>
              <a:ea typeface="Roboto"/>
              <a:cs typeface="Roboto"/>
              <a:sym typeface="Roboto"/>
            </a:endParaRPr>
          </a:p>
          <a:p>
            <a:pPr indent="-330200">
              <a:spcAft>
                <a:spcPts val="1000"/>
              </a:spcAft>
              <a:buSzPts val="1600"/>
            </a:pPr>
            <a:r>
              <a:rPr lang="en-US" altLang="zh-CN" sz="1600" dirty="0">
                <a:latin typeface="Roboto"/>
                <a:ea typeface="Roboto"/>
                <a:cs typeface="Roboto"/>
                <a:sym typeface="Roboto"/>
              </a:rPr>
              <a:t>Our results show that we can save additional 11% energy in winter and 31.8% energy in summer compared to existing rule-based control strategies with zone-level occupancy.</a:t>
            </a:r>
          </a:p>
        </p:txBody>
      </p:sp>
      <p:sp>
        <p:nvSpPr>
          <p:cNvPr id="72" name="PA-Google Shape;72;p15"/>
          <p:cNvSpPr txBox="1">
            <a:spLocks noGrp="1"/>
          </p:cNvSpPr>
          <p:nvPr>
            <p:ph type="sldNum" idx="12"/>
            <p:custDataLst>
              <p:tags r:id="rId5"/>
            </p:custDataLst>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Roboto"/>
                <a:ea typeface="Roboto"/>
                <a:cs typeface="Roboto"/>
                <a:sym typeface="Roboto"/>
              </a:rPr>
              <a:t>3</a:t>
            </a:r>
            <a:endParaRPr dirty="0">
              <a:latin typeface="Roboto"/>
              <a:ea typeface="Roboto"/>
              <a:cs typeface="Roboto"/>
              <a:sym typeface="Roboto"/>
            </a:endParaRPr>
          </a:p>
        </p:txBody>
      </p:sp>
      <p:sp>
        <p:nvSpPr>
          <p:cNvPr id="27" name="TextBox 26">
            <a:extLst>
              <a:ext uri="{FF2B5EF4-FFF2-40B4-BE49-F238E27FC236}">
                <a16:creationId xmlns:a16="http://schemas.microsoft.com/office/drawing/2014/main" id="{4E3BBFEB-16A6-4656-870F-CC287D190C7A}"/>
              </a:ext>
            </a:extLst>
          </p:cNvPr>
          <p:cNvSpPr txBox="1"/>
          <p:nvPr/>
        </p:nvSpPr>
        <p:spPr>
          <a:xfrm>
            <a:off x="775293" y="4572000"/>
            <a:ext cx="1080000" cy="307777"/>
          </a:xfrm>
          <a:custGeom>
            <a:avLst/>
            <a:gdLst>
              <a:gd name="connsiteX0" fmla="*/ 0 w 1080000"/>
              <a:gd name="connsiteY0" fmla="*/ 0 h 307777"/>
              <a:gd name="connsiteX1" fmla="*/ 529200 w 1080000"/>
              <a:gd name="connsiteY1" fmla="*/ 0 h 307777"/>
              <a:gd name="connsiteX2" fmla="*/ 1080000 w 1080000"/>
              <a:gd name="connsiteY2" fmla="*/ 0 h 307777"/>
              <a:gd name="connsiteX3" fmla="*/ 1080000 w 1080000"/>
              <a:gd name="connsiteY3" fmla="*/ 307777 h 307777"/>
              <a:gd name="connsiteX4" fmla="*/ 540000 w 1080000"/>
              <a:gd name="connsiteY4" fmla="*/ 307777 h 307777"/>
              <a:gd name="connsiteX5" fmla="*/ 0 w 1080000"/>
              <a:gd name="connsiteY5" fmla="*/ 307777 h 307777"/>
              <a:gd name="connsiteX6" fmla="*/ 0 w 1080000"/>
              <a:gd name="connsiteY6" fmla="*/ 0 h 307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0000" h="307777" extrusionOk="0">
                <a:moveTo>
                  <a:pt x="0" y="0"/>
                </a:moveTo>
                <a:cubicBezTo>
                  <a:pt x="151786" y="-6673"/>
                  <a:pt x="359739" y="-3433"/>
                  <a:pt x="529200" y="0"/>
                </a:cubicBezTo>
                <a:cubicBezTo>
                  <a:pt x="698661" y="3433"/>
                  <a:pt x="949973" y="16709"/>
                  <a:pt x="1080000" y="0"/>
                </a:cubicBezTo>
                <a:cubicBezTo>
                  <a:pt x="1069166" y="62246"/>
                  <a:pt x="1068982" y="219189"/>
                  <a:pt x="1080000" y="307777"/>
                </a:cubicBezTo>
                <a:cubicBezTo>
                  <a:pt x="885597" y="313257"/>
                  <a:pt x="767366" y="292310"/>
                  <a:pt x="540000" y="307777"/>
                </a:cubicBezTo>
                <a:cubicBezTo>
                  <a:pt x="312634" y="323244"/>
                  <a:pt x="234880" y="283074"/>
                  <a:pt x="0" y="307777"/>
                </a:cubicBezTo>
                <a:cubicBezTo>
                  <a:pt x="9866" y="171271"/>
                  <a:pt x="-8953" y="65853"/>
                  <a:pt x="0" y="0"/>
                </a:cubicBezTo>
                <a:close/>
              </a:path>
            </a:pathLst>
          </a:custGeom>
          <a:noFill/>
          <a:ln w="12700" cap="rnd">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CA" altLang="zh-CN" dirty="0">
                <a:solidFill>
                  <a:srgbClr val="FF0000"/>
                </a:solidFill>
                <a:latin typeface="Roboto"/>
                <a:ea typeface="Roboto"/>
                <a:sym typeface="Roboto"/>
              </a:rPr>
              <a:t>RL Agents</a:t>
            </a:r>
            <a:endParaRPr lang="en" altLang="zh-CN" dirty="0">
              <a:solidFill>
                <a:srgbClr val="FF0000"/>
              </a:solidFill>
              <a:latin typeface="Roboto"/>
              <a:ea typeface="Roboto"/>
              <a:sym typeface="Roboto"/>
            </a:endParaRPr>
          </a:p>
        </p:txBody>
      </p:sp>
      <p:pic>
        <p:nvPicPr>
          <p:cNvPr id="4" name="PA-Graphic 3" descr="Lightbulb outline">
            <a:extLst>
              <a:ext uri="{FF2B5EF4-FFF2-40B4-BE49-F238E27FC236}">
                <a16:creationId xmlns:a16="http://schemas.microsoft.com/office/drawing/2014/main" id="{A7AAFBF0-C373-4224-9431-BF85FBB52D33}"/>
              </a:ext>
            </a:extLst>
          </p:cNvPr>
          <p:cNvPicPr>
            <a:picLocks noChangeAspect="1"/>
          </p:cNvPicPr>
          <p:nvPr>
            <p:custDataLst>
              <p:tags r:id="rId6"/>
            </p:custDataLst>
          </p:nvPr>
        </p:nvPicPr>
        <p:blipFill>
          <a:blip r:embed="rId37">
            <a:extLst>
              <a:ext uri="{96DAC541-7B7A-43D3-8B79-37D633B846F1}">
                <asvg:svgBlip xmlns:asvg="http://schemas.microsoft.com/office/drawing/2016/SVG/main" r:embed="rId38"/>
              </a:ext>
            </a:extLst>
          </a:blip>
          <a:stretch>
            <a:fillRect/>
          </a:stretch>
        </p:blipFill>
        <p:spPr>
          <a:xfrm>
            <a:off x="2215291" y="3420000"/>
            <a:ext cx="720000" cy="720000"/>
          </a:xfrm>
          <a:prstGeom prst="rect">
            <a:avLst/>
          </a:prstGeom>
        </p:spPr>
      </p:pic>
      <p:sp>
        <p:nvSpPr>
          <p:cNvPr id="12" name="PA-平行四边形 11">
            <a:extLst>
              <a:ext uri="{FF2B5EF4-FFF2-40B4-BE49-F238E27FC236}">
                <a16:creationId xmlns:a16="http://schemas.microsoft.com/office/drawing/2014/main" id="{B70D5F20-07F9-418A-AEE7-FE943A0F1FC7}"/>
              </a:ext>
            </a:extLst>
          </p:cNvPr>
          <p:cNvSpPr/>
          <p:nvPr>
            <p:custDataLst>
              <p:tags r:id="rId7"/>
            </p:custDataLst>
          </p:nvPr>
        </p:nvSpPr>
        <p:spPr>
          <a:xfrm rot="5400000">
            <a:off x="1007039" y="3817777"/>
            <a:ext cx="720000" cy="540000"/>
          </a:xfrm>
          <a:prstGeom prst="parallelogram">
            <a:avLst>
              <a:gd name="adj" fmla="val 21059"/>
            </a:avLst>
          </a:prstGeom>
          <a:no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PA-组合 2">
            <a:extLst>
              <a:ext uri="{FF2B5EF4-FFF2-40B4-BE49-F238E27FC236}">
                <a16:creationId xmlns:a16="http://schemas.microsoft.com/office/drawing/2014/main" id="{53DC6D9E-2F4C-465D-9052-822A4D361AFA}"/>
              </a:ext>
            </a:extLst>
          </p:cNvPr>
          <p:cNvGrpSpPr/>
          <p:nvPr>
            <p:custDataLst>
              <p:tags r:id="rId8"/>
            </p:custDataLst>
          </p:nvPr>
        </p:nvGrpSpPr>
        <p:grpSpPr>
          <a:xfrm>
            <a:off x="1019843" y="3825279"/>
            <a:ext cx="648000" cy="539454"/>
            <a:chOff x="763808" y="3877502"/>
            <a:chExt cx="648000" cy="539454"/>
          </a:xfrm>
        </p:grpSpPr>
        <p:sp>
          <p:nvSpPr>
            <p:cNvPr id="34" name="PA-平行四边形 33">
              <a:extLst>
                <a:ext uri="{FF2B5EF4-FFF2-40B4-BE49-F238E27FC236}">
                  <a16:creationId xmlns:a16="http://schemas.microsoft.com/office/drawing/2014/main" id="{FFE990F3-88E4-4C43-8AA0-E91E6FCCC6B0}"/>
                </a:ext>
              </a:extLst>
            </p:cNvPr>
            <p:cNvSpPr/>
            <p:nvPr>
              <p:custDataLst>
                <p:tags r:id="rId27"/>
              </p:custDataLst>
            </p:nvPr>
          </p:nvSpPr>
          <p:spPr>
            <a:xfrm rot="720000">
              <a:off x="763808" y="3877502"/>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PA-平行四边形 40">
              <a:extLst>
                <a:ext uri="{FF2B5EF4-FFF2-40B4-BE49-F238E27FC236}">
                  <a16:creationId xmlns:a16="http://schemas.microsoft.com/office/drawing/2014/main" id="{9877016B-94EF-47A0-AB52-1976122F79AD}"/>
                </a:ext>
              </a:extLst>
            </p:cNvPr>
            <p:cNvSpPr/>
            <p:nvPr>
              <p:custDataLst>
                <p:tags r:id="rId28"/>
              </p:custDataLst>
            </p:nvPr>
          </p:nvSpPr>
          <p:spPr>
            <a:xfrm rot="720000">
              <a:off x="763808" y="3973151"/>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PA-平行四边形 41">
              <a:extLst>
                <a:ext uri="{FF2B5EF4-FFF2-40B4-BE49-F238E27FC236}">
                  <a16:creationId xmlns:a16="http://schemas.microsoft.com/office/drawing/2014/main" id="{4ACD5AF5-91B8-450D-9077-A8C1AA7D0A77}"/>
                </a:ext>
              </a:extLst>
            </p:cNvPr>
            <p:cNvSpPr/>
            <p:nvPr>
              <p:custDataLst>
                <p:tags r:id="rId29"/>
              </p:custDataLst>
            </p:nvPr>
          </p:nvSpPr>
          <p:spPr>
            <a:xfrm rot="720000">
              <a:off x="763808" y="4362956"/>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PA-平行四边形 42">
              <a:extLst>
                <a:ext uri="{FF2B5EF4-FFF2-40B4-BE49-F238E27FC236}">
                  <a16:creationId xmlns:a16="http://schemas.microsoft.com/office/drawing/2014/main" id="{4ECF8997-F293-4079-8F25-3156E7C5A194}"/>
                </a:ext>
              </a:extLst>
            </p:cNvPr>
            <p:cNvSpPr/>
            <p:nvPr>
              <p:custDataLst>
                <p:tags r:id="rId30"/>
              </p:custDataLst>
            </p:nvPr>
          </p:nvSpPr>
          <p:spPr>
            <a:xfrm rot="720000">
              <a:off x="763808" y="4168189"/>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PA-平行四边形 43">
              <a:extLst>
                <a:ext uri="{FF2B5EF4-FFF2-40B4-BE49-F238E27FC236}">
                  <a16:creationId xmlns:a16="http://schemas.microsoft.com/office/drawing/2014/main" id="{C280C3A9-26EC-44CC-B65B-59B697FE136F}"/>
                </a:ext>
              </a:extLst>
            </p:cNvPr>
            <p:cNvSpPr/>
            <p:nvPr>
              <p:custDataLst>
                <p:tags r:id="rId31"/>
              </p:custDataLst>
            </p:nvPr>
          </p:nvSpPr>
          <p:spPr>
            <a:xfrm rot="720000">
              <a:off x="763808" y="4264653"/>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PA-平行四边形 44">
              <a:extLst>
                <a:ext uri="{FF2B5EF4-FFF2-40B4-BE49-F238E27FC236}">
                  <a16:creationId xmlns:a16="http://schemas.microsoft.com/office/drawing/2014/main" id="{03117023-644B-41DD-91AB-787510D9601F}"/>
                </a:ext>
              </a:extLst>
            </p:cNvPr>
            <p:cNvSpPr/>
            <p:nvPr>
              <p:custDataLst>
                <p:tags r:id="rId32"/>
              </p:custDataLst>
            </p:nvPr>
          </p:nvSpPr>
          <p:spPr>
            <a:xfrm rot="720000">
              <a:off x="763808" y="4071638"/>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Cross 4">
            <a:extLst>
              <a:ext uri="{FF2B5EF4-FFF2-40B4-BE49-F238E27FC236}">
                <a16:creationId xmlns:a16="http://schemas.microsoft.com/office/drawing/2014/main" id="{9BE3436B-A58F-42E9-A26B-8FD6C7FB0923}"/>
              </a:ext>
            </a:extLst>
          </p:cNvPr>
          <p:cNvSpPr/>
          <p:nvPr/>
        </p:nvSpPr>
        <p:spPr>
          <a:xfrm>
            <a:off x="1855293" y="3690000"/>
            <a:ext cx="180000" cy="180000"/>
          </a:xfrm>
          <a:prstGeom prst="plus">
            <a:avLst>
              <a:gd name="adj" fmla="val 35896"/>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Rectangle 8">
            <a:extLst>
              <a:ext uri="{FF2B5EF4-FFF2-40B4-BE49-F238E27FC236}">
                <a16:creationId xmlns:a16="http://schemas.microsoft.com/office/drawing/2014/main" id="{7DF8F4AE-FA2B-4174-8CFF-62CE5B16E2E7}"/>
              </a:ext>
            </a:extLst>
          </p:cNvPr>
          <p:cNvSpPr/>
          <p:nvPr/>
        </p:nvSpPr>
        <p:spPr>
          <a:xfrm>
            <a:off x="775292" y="2970000"/>
            <a:ext cx="2345571" cy="1620000"/>
          </a:xfrm>
          <a:custGeom>
            <a:avLst/>
            <a:gdLst>
              <a:gd name="connsiteX0" fmla="*/ 0 w 2345571"/>
              <a:gd name="connsiteY0" fmla="*/ 0 h 1620000"/>
              <a:gd name="connsiteX1" fmla="*/ 562937 w 2345571"/>
              <a:gd name="connsiteY1" fmla="*/ 0 h 1620000"/>
              <a:gd name="connsiteX2" fmla="*/ 1078963 w 2345571"/>
              <a:gd name="connsiteY2" fmla="*/ 0 h 1620000"/>
              <a:gd name="connsiteX3" fmla="*/ 1712267 w 2345571"/>
              <a:gd name="connsiteY3" fmla="*/ 0 h 1620000"/>
              <a:gd name="connsiteX4" fmla="*/ 2345571 w 2345571"/>
              <a:gd name="connsiteY4" fmla="*/ 0 h 1620000"/>
              <a:gd name="connsiteX5" fmla="*/ 2345571 w 2345571"/>
              <a:gd name="connsiteY5" fmla="*/ 523800 h 1620000"/>
              <a:gd name="connsiteX6" fmla="*/ 2345571 w 2345571"/>
              <a:gd name="connsiteY6" fmla="*/ 1031400 h 1620000"/>
              <a:gd name="connsiteX7" fmla="*/ 2345571 w 2345571"/>
              <a:gd name="connsiteY7" fmla="*/ 1620000 h 1620000"/>
              <a:gd name="connsiteX8" fmla="*/ 1759178 w 2345571"/>
              <a:gd name="connsiteY8" fmla="*/ 1620000 h 1620000"/>
              <a:gd name="connsiteX9" fmla="*/ 1243153 w 2345571"/>
              <a:gd name="connsiteY9" fmla="*/ 1620000 h 1620000"/>
              <a:gd name="connsiteX10" fmla="*/ 656760 w 2345571"/>
              <a:gd name="connsiteY10" fmla="*/ 1620000 h 1620000"/>
              <a:gd name="connsiteX11" fmla="*/ 0 w 2345571"/>
              <a:gd name="connsiteY11" fmla="*/ 1620000 h 1620000"/>
              <a:gd name="connsiteX12" fmla="*/ 0 w 2345571"/>
              <a:gd name="connsiteY12" fmla="*/ 1096200 h 1620000"/>
              <a:gd name="connsiteX13" fmla="*/ 0 w 2345571"/>
              <a:gd name="connsiteY13" fmla="*/ 572400 h 1620000"/>
              <a:gd name="connsiteX14" fmla="*/ 0 w 2345571"/>
              <a:gd name="connsiteY14" fmla="*/ 0 h 16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45571" h="1620000" extrusionOk="0">
                <a:moveTo>
                  <a:pt x="0" y="0"/>
                </a:moveTo>
                <a:cubicBezTo>
                  <a:pt x="160278" y="5541"/>
                  <a:pt x="399198" y="-12384"/>
                  <a:pt x="562937" y="0"/>
                </a:cubicBezTo>
                <a:cubicBezTo>
                  <a:pt x="726676" y="12384"/>
                  <a:pt x="857744" y="-12774"/>
                  <a:pt x="1078963" y="0"/>
                </a:cubicBezTo>
                <a:cubicBezTo>
                  <a:pt x="1300182" y="12774"/>
                  <a:pt x="1533852" y="-23997"/>
                  <a:pt x="1712267" y="0"/>
                </a:cubicBezTo>
                <a:cubicBezTo>
                  <a:pt x="1890682" y="23997"/>
                  <a:pt x="2130857" y="18641"/>
                  <a:pt x="2345571" y="0"/>
                </a:cubicBezTo>
                <a:cubicBezTo>
                  <a:pt x="2320868" y="222921"/>
                  <a:pt x="2366713" y="352469"/>
                  <a:pt x="2345571" y="523800"/>
                </a:cubicBezTo>
                <a:cubicBezTo>
                  <a:pt x="2324429" y="695131"/>
                  <a:pt x="2322670" y="828468"/>
                  <a:pt x="2345571" y="1031400"/>
                </a:cubicBezTo>
                <a:cubicBezTo>
                  <a:pt x="2368472" y="1234332"/>
                  <a:pt x="2343872" y="1477992"/>
                  <a:pt x="2345571" y="1620000"/>
                </a:cubicBezTo>
                <a:cubicBezTo>
                  <a:pt x="2154553" y="1617831"/>
                  <a:pt x="2034613" y="1632567"/>
                  <a:pt x="1759178" y="1620000"/>
                </a:cubicBezTo>
                <a:cubicBezTo>
                  <a:pt x="1483743" y="1607433"/>
                  <a:pt x="1412272" y="1617657"/>
                  <a:pt x="1243153" y="1620000"/>
                </a:cubicBezTo>
                <a:cubicBezTo>
                  <a:pt x="1074034" y="1622343"/>
                  <a:pt x="789605" y="1646478"/>
                  <a:pt x="656760" y="1620000"/>
                </a:cubicBezTo>
                <a:cubicBezTo>
                  <a:pt x="523915" y="1593522"/>
                  <a:pt x="150366" y="1621732"/>
                  <a:pt x="0" y="1620000"/>
                </a:cubicBezTo>
                <a:cubicBezTo>
                  <a:pt x="-14252" y="1364391"/>
                  <a:pt x="12615" y="1281297"/>
                  <a:pt x="0" y="1096200"/>
                </a:cubicBezTo>
                <a:cubicBezTo>
                  <a:pt x="-12615" y="911103"/>
                  <a:pt x="18489" y="687379"/>
                  <a:pt x="0" y="572400"/>
                </a:cubicBezTo>
                <a:cubicBezTo>
                  <a:pt x="-18489" y="457421"/>
                  <a:pt x="4785" y="268187"/>
                  <a:pt x="0" y="0"/>
                </a:cubicBezTo>
                <a:close/>
              </a:path>
            </a:pathLst>
          </a:custGeom>
          <a:noFill/>
          <a:ln w="12700">
            <a:solidFill>
              <a:srgbClr val="595959"/>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Rectangle 12">
            <a:extLst>
              <a:ext uri="{FF2B5EF4-FFF2-40B4-BE49-F238E27FC236}">
                <a16:creationId xmlns:a16="http://schemas.microsoft.com/office/drawing/2014/main" id="{9CB40983-D3B8-4629-9657-8308467494CE}"/>
              </a:ext>
            </a:extLst>
          </p:cNvPr>
          <p:cNvSpPr/>
          <p:nvPr/>
        </p:nvSpPr>
        <p:spPr>
          <a:xfrm>
            <a:off x="847293" y="2880000"/>
            <a:ext cx="936000" cy="1962536"/>
          </a:xfrm>
          <a:custGeom>
            <a:avLst/>
            <a:gdLst>
              <a:gd name="connsiteX0" fmla="*/ 0 w 936000"/>
              <a:gd name="connsiteY0" fmla="*/ 0 h 1962536"/>
              <a:gd name="connsiteX1" fmla="*/ 458640 w 936000"/>
              <a:gd name="connsiteY1" fmla="*/ 0 h 1962536"/>
              <a:gd name="connsiteX2" fmla="*/ 936000 w 936000"/>
              <a:gd name="connsiteY2" fmla="*/ 0 h 1962536"/>
              <a:gd name="connsiteX3" fmla="*/ 936000 w 936000"/>
              <a:gd name="connsiteY3" fmla="*/ 693429 h 1962536"/>
              <a:gd name="connsiteX4" fmla="*/ 936000 w 936000"/>
              <a:gd name="connsiteY4" fmla="*/ 1347608 h 1962536"/>
              <a:gd name="connsiteX5" fmla="*/ 936000 w 936000"/>
              <a:gd name="connsiteY5" fmla="*/ 1962536 h 1962536"/>
              <a:gd name="connsiteX6" fmla="*/ 486720 w 936000"/>
              <a:gd name="connsiteY6" fmla="*/ 1962536 h 1962536"/>
              <a:gd name="connsiteX7" fmla="*/ 0 w 936000"/>
              <a:gd name="connsiteY7" fmla="*/ 1962536 h 1962536"/>
              <a:gd name="connsiteX8" fmla="*/ 0 w 936000"/>
              <a:gd name="connsiteY8" fmla="*/ 1269107 h 1962536"/>
              <a:gd name="connsiteX9" fmla="*/ 0 w 936000"/>
              <a:gd name="connsiteY9" fmla="*/ 575677 h 1962536"/>
              <a:gd name="connsiteX10" fmla="*/ 0 w 936000"/>
              <a:gd name="connsiteY10" fmla="*/ 0 h 1962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36000" h="1962536" extrusionOk="0">
                <a:moveTo>
                  <a:pt x="0" y="0"/>
                </a:moveTo>
                <a:cubicBezTo>
                  <a:pt x="147049" y="7439"/>
                  <a:pt x="344059" y="-3433"/>
                  <a:pt x="458640" y="0"/>
                </a:cubicBezTo>
                <a:cubicBezTo>
                  <a:pt x="573221" y="3433"/>
                  <a:pt x="839713" y="16709"/>
                  <a:pt x="936000" y="0"/>
                </a:cubicBezTo>
                <a:cubicBezTo>
                  <a:pt x="969292" y="171553"/>
                  <a:pt x="963072" y="380420"/>
                  <a:pt x="936000" y="693429"/>
                </a:cubicBezTo>
                <a:cubicBezTo>
                  <a:pt x="908928" y="1006438"/>
                  <a:pt x="960862" y="1020877"/>
                  <a:pt x="936000" y="1347608"/>
                </a:cubicBezTo>
                <a:cubicBezTo>
                  <a:pt x="911138" y="1674339"/>
                  <a:pt x="960503" y="1729985"/>
                  <a:pt x="936000" y="1962536"/>
                </a:cubicBezTo>
                <a:cubicBezTo>
                  <a:pt x="760551" y="1980783"/>
                  <a:pt x="666158" y="1953681"/>
                  <a:pt x="486720" y="1962536"/>
                </a:cubicBezTo>
                <a:cubicBezTo>
                  <a:pt x="307282" y="1971391"/>
                  <a:pt x="199464" y="1959537"/>
                  <a:pt x="0" y="1962536"/>
                </a:cubicBezTo>
                <a:cubicBezTo>
                  <a:pt x="-28127" y="1679160"/>
                  <a:pt x="-12486" y="1497377"/>
                  <a:pt x="0" y="1269107"/>
                </a:cubicBezTo>
                <a:cubicBezTo>
                  <a:pt x="12486" y="1040837"/>
                  <a:pt x="-6101" y="892969"/>
                  <a:pt x="0" y="575677"/>
                </a:cubicBezTo>
                <a:cubicBezTo>
                  <a:pt x="6101" y="258385"/>
                  <a:pt x="6819" y="202405"/>
                  <a:pt x="0" y="0"/>
                </a:cubicBezTo>
                <a:close/>
              </a:path>
            </a:pathLst>
          </a:custGeom>
          <a:noFill/>
          <a:ln w="12700">
            <a:solidFill>
              <a:srgbClr val="FF0000"/>
            </a:solidFill>
            <a:prstDash val="dash"/>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TextBox 45">
            <a:extLst>
              <a:ext uri="{FF2B5EF4-FFF2-40B4-BE49-F238E27FC236}">
                <a16:creationId xmlns:a16="http://schemas.microsoft.com/office/drawing/2014/main" id="{A869D928-6970-4538-A5BC-A311280E0F96}"/>
              </a:ext>
            </a:extLst>
          </p:cNvPr>
          <p:cNvSpPr txBox="1"/>
          <p:nvPr/>
        </p:nvSpPr>
        <p:spPr>
          <a:xfrm>
            <a:off x="2035292" y="4572000"/>
            <a:ext cx="1079999" cy="307777"/>
          </a:xfrm>
          <a:custGeom>
            <a:avLst/>
            <a:gdLst>
              <a:gd name="connsiteX0" fmla="*/ 0 w 1079999"/>
              <a:gd name="connsiteY0" fmla="*/ 0 h 307777"/>
              <a:gd name="connsiteX1" fmla="*/ 529200 w 1079999"/>
              <a:gd name="connsiteY1" fmla="*/ 0 h 307777"/>
              <a:gd name="connsiteX2" fmla="*/ 1079999 w 1079999"/>
              <a:gd name="connsiteY2" fmla="*/ 0 h 307777"/>
              <a:gd name="connsiteX3" fmla="*/ 1079999 w 1079999"/>
              <a:gd name="connsiteY3" fmla="*/ 307777 h 307777"/>
              <a:gd name="connsiteX4" fmla="*/ 540000 w 1079999"/>
              <a:gd name="connsiteY4" fmla="*/ 307777 h 307777"/>
              <a:gd name="connsiteX5" fmla="*/ 0 w 1079999"/>
              <a:gd name="connsiteY5" fmla="*/ 307777 h 307777"/>
              <a:gd name="connsiteX6" fmla="*/ 0 w 1079999"/>
              <a:gd name="connsiteY6" fmla="*/ 0 h 307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999" h="307777" extrusionOk="0">
                <a:moveTo>
                  <a:pt x="0" y="0"/>
                </a:moveTo>
                <a:cubicBezTo>
                  <a:pt x="151786" y="-6673"/>
                  <a:pt x="359739" y="-3433"/>
                  <a:pt x="529200" y="0"/>
                </a:cubicBezTo>
                <a:cubicBezTo>
                  <a:pt x="698661" y="3433"/>
                  <a:pt x="955783" y="21985"/>
                  <a:pt x="1079999" y="0"/>
                </a:cubicBezTo>
                <a:cubicBezTo>
                  <a:pt x="1069165" y="62246"/>
                  <a:pt x="1068981" y="219189"/>
                  <a:pt x="1079999" y="307777"/>
                </a:cubicBezTo>
                <a:cubicBezTo>
                  <a:pt x="881685" y="311366"/>
                  <a:pt x="762458" y="290279"/>
                  <a:pt x="540000" y="307777"/>
                </a:cubicBezTo>
                <a:cubicBezTo>
                  <a:pt x="317542" y="325275"/>
                  <a:pt x="234880" y="283074"/>
                  <a:pt x="0" y="307777"/>
                </a:cubicBezTo>
                <a:cubicBezTo>
                  <a:pt x="9866" y="171271"/>
                  <a:pt x="-8953" y="65853"/>
                  <a:pt x="0" y="0"/>
                </a:cubicBezTo>
                <a:close/>
              </a:path>
            </a:pathLst>
          </a:custGeom>
          <a:noFill/>
          <a:ln w="12700" cap="rnd">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CA" altLang="zh-CN" dirty="0">
                <a:solidFill>
                  <a:srgbClr val="7030A0"/>
                </a:solidFill>
                <a:latin typeface="Roboto"/>
                <a:ea typeface="Roboto"/>
                <a:sym typeface="Roboto"/>
              </a:rPr>
              <a:t>Rule-based</a:t>
            </a:r>
            <a:endParaRPr lang="en" altLang="zh-CN" dirty="0">
              <a:solidFill>
                <a:srgbClr val="7030A0"/>
              </a:solidFill>
              <a:latin typeface="Roboto"/>
              <a:ea typeface="Roboto"/>
              <a:sym typeface="Roboto"/>
            </a:endParaRPr>
          </a:p>
        </p:txBody>
      </p:sp>
      <p:sp>
        <p:nvSpPr>
          <p:cNvPr id="48" name="Rectangle 47">
            <a:extLst>
              <a:ext uri="{FF2B5EF4-FFF2-40B4-BE49-F238E27FC236}">
                <a16:creationId xmlns:a16="http://schemas.microsoft.com/office/drawing/2014/main" id="{0DC73DC4-E9C7-4AC4-861A-3E237214D63F}"/>
              </a:ext>
            </a:extLst>
          </p:cNvPr>
          <p:cNvSpPr/>
          <p:nvPr/>
        </p:nvSpPr>
        <p:spPr>
          <a:xfrm>
            <a:off x="2107291" y="2880000"/>
            <a:ext cx="936000" cy="1962536"/>
          </a:xfrm>
          <a:custGeom>
            <a:avLst/>
            <a:gdLst>
              <a:gd name="connsiteX0" fmla="*/ 0 w 936000"/>
              <a:gd name="connsiteY0" fmla="*/ 0 h 1962536"/>
              <a:gd name="connsiteX1" fmla="*/ 458640 w 936000"/>
              <a:gd name="connsiteY1" fmla="*/ 0 h 1962536"/>
              <a:gd name="connsiteX2" fmla="*/ 936000 w 936000"/>
              <a:gd name="connsiteY2" fmla="*/ 0 h 1962536"/>
              <a:gd name="connsiteX3" fmla="*/ 936000 w 936000"/>
              <a:gd name="connsiteY3" fmla="*/ 693429 h 1962536"/>
              <a:gd name="connsiteX4" fmla="*/ 936000 w 936000"/>
              <a:gd name="connsiteY4" fmla="*/ 1347608 h 1962536"/>
              <a:gd name="connsiteX5" fmla="*/ 936000 w 936000"/>
              <a:gd name="connsiteY5" fmla="*/ 1962536 h 1962536"/>
              <a:gd name="connsiteX6" fmla="*/ 486720 w 936000"/>
              <a:gd name="connsiteY6" fmla="*/ 1962536 h 1962536"/>
              <a:gd name="connsiteX7" fmla="*/ 0 w 936000"/>
              <a:gd name="connsiteY7" fmla="*/ 1962536 h 1962536"/>
              <a:gd name="connsiteX8" fmla="*/ 0 w 936000"/>
              <a:gd name="connsiteY8" fmla="*/ 1269107 h 1962536"/>
              <a:gd name="connsiteX9" fmla="*/ 0 w 936000"/>
              <a:gd name="connsiteY9" fmla="*/ 575677 h 1962536"/>
              <a:gd name="connsiteX10" fmla="*/ 0 w 936000"/>
              <a:gd name="connsiteY10" fmla="*/ 0 h 1962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36000" h="1962536" extrusionOk="0">
                <a:moveTo>
                  <a:pt x="0" y="0"/>
                </a:moveTo>
                <a:cubicBezTo>
                  <a:pt x="147049" y="7439"/>
                  <a:pt x="344059" y="-3433"/>
                  <a:pt x="458640" y="0"/>
                </a:cubicBezTo>
                <a:cubicBezTo>
                  <a:pt x="573221" y="3433"/>
                  <a:pt x="839713" y="16709"/>
                  <a:pt x="936000" y="0"/>
                </a:cubicBezTo>
                <a:cubicBezTo>
                  <a:pt x="969292" y="171553"/>
                  <a:pt x="963072" y="380420"/>
                  <a:pt x="936000" y="693429"/>
                </a:cubicBezTo>
                <a:cubicBezTo>
                  <a:pt x="908928" y="1006438"/>
                  <a:pt x="960862" y="1020877"/>
                  <a:pt x="936000" y="1347608"/>
                </a:cubicBezTo>
                <a:cubicBezTo>
                  <a:pt x="911138" y="1674339"/>
                  <a:pt x="960503" y="1729985"/>
                  <a:pt x="936000" y="1962536"/>
                </a:cubicBezTo>
                <a:cubicBezTo>
                  <a:pt x="760551" y="1980783"/>
                  <a:pt x="666158" y="1953681"/>
                  <a:pt x="486720" y="1962536"/>
                </a:cubicBezTo>
                <a:cubicBezTo>
                  <a:pt x="307282" y="1971391"/>
                  <a:pt x="199464" y="1959537"/>
                  <a:pt x="0" y="1962536"/>
                </a:cubicBezTo>
                <a:cubicBezTo>
                  <a:pt x="-28127" y="1679160"/>
                  <a:pt x="-12486" y="1497377"/>
                  <a:pt x="0" y="1269107"/>
                </a:cubicBezTo>
                <a:cubicBezTo>
                  <a:pt x="12486" y="1040837"/>
                  <a:pt x="-6101" y="892969"/>
                  <a:pt x="0" y="575677"/>
                </a:cubicBezTo>
                <a:cubicBezTo>
                  <a:pt x="6101" y="258385"/>
                  <a:pt x="6819" y="202405"/>
                  <a:pt x="0" y="0"/>
                </a:cubicBezTo>
                <a:close/>
              </a:path>
            </a:pathLst>
          </a:custGeom>
          <a:noFill/>
          <a:ln w="12700">
            <a:solidFill>
              <a:srgbClr val="7030A0"/>
            </a:solidFill>
            <a:prstDash val="dash"/>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Graphic 18" descr="Snowflake outline">
            <a:extLst>
              <a:ext uri="{FF2B5EF4-FFF2-40B4-BE49-F238E27FC236}">
                <a16:creationId xmlns:a16="http://schemas.microsoft.com/office/drawing/2014/main" id="{EBA029E4-9FE9-4811-81E4-8EAA35B70E16}"/>
              </a:ext>
            </a:extLst>
          </p:cNvPr>
          <p:cNvPicPr>
            <a:picLocks noChangeAspect="1"/>
          </p:cNvPicPr>
          <p:nvPr/>
        </p:nvPicPr>
        <p:blipFill>
          <a:blip r:embed="rId39">
            <a:extLst>
              <a:ext uri="{96DAC541-7B7A-43D3-8B79-37D633B846F1}">
                <asvg:svgBlip xmlns:asvg="http://schemas.microsoft.com/office/drawing/2016/SVG/main" r:embed="rId40"/>
              </a:ext>
            </a:extLst>
          </a:blip>
          <a:stretch>
            <a:fillRect/>
          </a:stretch>
        </p:blipFill>
        <p:spPr>
          <a:xfrm>
            <a:off x="6410977" y="3780000"/>
            <a:ext cx="720000" cy="720000"/>
          </a:xfrm>
          <a:prstGeom prst="rect">
            <a:avLst/>
          </a:prstGeom>
        </p:spPr>
      </p:pic>
      <p:pic>
        <p:nvPicPr>
          <p:cNvPr id="21" name="Graphic 20" descr="Sun outline">
            <a:extLst>
              <a:ext uri="{FF2B5EF4-FFF2-40B4-BE49-F238E27FC236}">
                <a16:creationId xmlns:a16="http://schemas.microsoft.com/office/drawing/2014/main" id="{08A7C0C0-C7BC-48B7-8D9B-019EFA8DDFEE}"/>
              </a:ext>
            </a:extLst>
          </p:cNvPr>
          <p:cNvPicPr>
            <a:picLocks noChangeAspect="1"/>
          </p:cNvPicPr>
          <p:nvPr/>
        </p:nvPicPr>
        <p:blipFill>
          <a:blip r:embed="rId41">
            <a:extLst>
              <a:ext uri="{96DAC541-7B7A-43D3-8B79-37D633B846F1}">
                <asvg:svgBlip xmlns:asvg="http://schemas.microsoft.com/office/drawing/2016/SVG/main" r:embed="rId42"/>
              </a:ext>
            </a:extLst>
          </a:blip>
          <a:stretch>
            <a:fillRect/>
          </a:stretch>
        </p:blipFill>
        <p:spPr>
          <a:xfrm>
            <a:off x="6410977" y="3060000"/>
            <a:ext cx="720000" cy="720000"/>
          </a:xfrm>
          <a:prstGeom prst="rect">
            <a:avLst/>
          </a:prstGeom>
        </p:spPr>
      </p:pic>
      <p:sp>
        <p:nvSpPr>
          <p:cNvPr id="33" name="TextBox 32">
            <a:extLst>
              <a:ext uri="{FF2B5EF4-FFF2-40B4-BE49-F238E27FC236}">
                <a16:creationId xmlns:a16="http://schemas.microsoft.com/office/drawing/2014/main" id="{F73B6FE3-AEA0-4D06-87CB-B75D5AB66D95}"/>
              </a:ext>
            </a:extLst>
          </p:cNvPr>
          <p:cNvSpPr txBox="1"/>
          <p:nvPr/>
        </p:nvSpPr>
        <p:spPr>
          <a:xfrm>
            <a:off x="3230118" y="3626111"/>
            <a:ext cx="376054" cy="307777"/>
          </a:xfrm>
          <a:custGeom>
            <a:avLst/>
            <a:gdLst>
              <a:gd name="connsiteX0" fmla="*/ 0 w 376054"/>
              <a:gd name="connsiteY0" fmla="*/ 0 h 307777"/>
              <a:gd name="connsiteX1" fmla="*/ 376054 w 376054"/>
              <a:gd name="connsiteY1" fmla="*/ 0 h 307777"/>
              <a:gd name="connsiteX2" fmla="*/ 376054 w 376054"/>
              <a:gd name="connsiteY2" fmla="*/ 307777 h 307777"/>
              <a:gd name="connsiteX3" fmla="*/ 0 w 376054"/>
              <a:gd name="connsiteY3" fmla="*/ 307777 h 307777"/>
              <a:gd name="connsiteX4" fmla="*/ 0 w 376054"/>
              <a:gd name="connsiteY4" fmla="*/ 0 h 307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054" h="307777" extrusionOk="0">
                <a:moveTo>
                  <a:pt x="0" y="0"/>
                </a:moveTo>
                <a:cubicBezTo>
                  <a:pt x="178441" y="18029"/>
                  <a:pt x="284122" y="-7448"/>
                  <a:pt x="376054" y="0"/>
                </a:cubicBezTo>
                <a:cubicBezTo>
                  <a:pt x="387606" y="71188"/>
                  <a:pt x="374175" y="212063"/>
                  <a:pt x="376054" y="307777"/>
                </a:cubicBezTo>
                <a:cubicBezTo>
                  <a:pt x="199932" y="304935"/>
                  <a:pt x="103031" y="302825"/>
                  <a:pt x="0" y="307777"/>
                </a:cubicBezTo>
                <a:cubicBezTo>
                  <a:pt x="-4373" y="202567"/>
                  <a:pt x="-4244" y="137624"/>
                  <a:pt x="0" y="0"/>
                </a:cubicBezTo>
                <a:close/>
              </a:path>
            </a:pathLst>
          </a:custGeom>
          <a:noFill/>
          <a:ln w="12700" cap="rnd">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CA" altLang="zh-CN" dirty="0">
                <a:solidFill>
                  <a:srgbClr val="595959"/>
                </a:solidFill>
                <a:latin typeface="Roboto"/>
                <a:ea typeface="Roboto"/>
                <a:sym typeface="Roboto"/>
              </a:rPr>
              <a:t>vs</a:t>
            </a:r>
            <a:endParaRPr lang="en" altLang="zh-CN" dirty="0">
              <a:solidFill>
                <a:srgbClr val="595959"/>
              </a:solidFill>
              <a:latin typeface="Roboto"/>
              <a:ea typeface="Roboto"/>
              <a:sym typeface="Roboto"/>
            </a:endParaRPr>
          </a:p>
        </p:txBody>
      </p:sp>
      <p:grpSp>
        <p:nvGrpSpPr>
          <p:cNvPr id="8" name="Group 7">
            <a:extLst>
              <a:ext uri="{FF2B5EF4-FFF2-40B4-BE49-F238E27FC236}">
                <a16:creationId xmlns:a16="http://schemas.microsoft.com/office/drawing/2014/main" id="{9CE43B74-BBF3-49E8-A8A5-5A5C63418614}"/>
              </a:ext>
            </a:extLst>
          </p:cNvPr>
          <p:cNvGrpSpPr/>
          <p:nvPr/>
        </p:nvGrpSpPr>
        <p:grpSpPr>
          <a:xfrm>
            <a:off x="3736591" y="2880000"/>
            <a:ext cx="2355960" cy="1999777"/>
            <a:chOff x="3736591" y="2880000"/>
            <a:chExt cx="2355960" cy="1999777"/>
          </a:xfrm>
        </p:grpSpPr>
        <p:grpSp>
          <p:nvGrpSpPr>
            <p:cNvPr id="47" name="Group 46">
              <a:extLst>
                <a:ext uri="{FF2B5EF4-FFF2-40B4-BE49-F238E27FC236}">
                  <a16:creationId xmlns:a16="http://schemas.microsoft.com/office/drawing/2014/main" id="{52081EBE-001F-46E4-98A6-153E46871EE3}"/>
                </a:ext>
              </a:extLst>
            </p:cNvPr>
            <p:cNvGrpSpPr/>
            <p:nvPr/>
          </p:nvGrpSpPr>
          <p:grpSpPr>
            <a:xfrm>
              <a:off x="3746980" y="2969999"/>
              <a:ext cx="2345571" cy="1620000"/>
              <a:chOff x="1190584" y="2970000"/>
              <a:chExt cx="2345571" cy="1620000"/>
            </a:xfrm>
          </p:grpSpPr>
          <p:pic>
            <p:nvPicPr>
              <p:cNvPr id="50" name="PA-Graphic 3" descr="Lightbulb outline">
                <a:extLst>
                  <a:ext uri="{FF2B5EF4-FFF2-40B4-BE49-F238E27FC236}">
                    <a16:creationId xmlns:a16="http://schemas.microsoft.com/office/drawing/2014/main" id="{5E0EE43F-5552-4DFF-9F04-D95D018CA8BF}"/>
                  </a:ext>
                </a:extLst>
              </p:cNvPr>
              <p:cNvPicPr>
                <a:picLocks noChangeAspect="1"/>
              </p:cNvPicPr>
              <p:nvPr>
                <p:custDataLst>
                  <p:tags r:id="rId9"/>
                </p:custDataLst>
              </p:nvPr>
            </p:nvPicPr>
            <p:blipFill>
              <a:blip r:embed="rId37">
                <a:extLst>
                  <a:ext uri="{96DAC541-7B7A-43D3-8B79-37D633B846F1}">
                    <asvg:svgBlip xmlns:asvg="http://schemas.microsoft.com/office/drawing/2016/SVG/main" r:embed="rId38"/>
                  </a:ext>
                </a:extLst>
              </a:blip>
              <a:stretch>
                <a:fillRect/>
              </a:stretch>
            </p:blipFill>
            <p:spPr>
              <a:xfrm>
                <a:off x="2630583" y="3420000"/>
                <a:ext cx="720000" cy="720000"/>
              </a:xfrm>
              <a:prstGeom prst="rect">
                <a:avLst/>
              </a:prstGeom>
            </p:spPr>
          </p:pic>
          <p:pic>
            <p:nvPicPr>
              <p:cNvPr id="51" name="PA-Graphic 6" descr="Windy outline">
                <a:extLst>
                  <a:ext uri="{FF2B5EF4-FFF2-40B4-BE49-F238E27FC236}">
                    <a16:creationId xmlns:a16="http://schemas.microsoft.com/office/drawing/2014/main" id="{2716B9DA-5259-42D8-B465-59E1D80EF3A4}"/>
                  </a:ext>
                </a:extLst>
              </p:cNvPr>
              <p:cNvPicPr>
                <a:picLocks noChangeAspect="1"/>
              </p:cNvPicPr>
              <p:nvPr>
                <p:custDataLst>
                  <p:tags r:id="rId10"/>
                </p:custDataLst>
              </p:nvPr>
            </p:nvPicPr>
            <p:blipFill>
              <a:blip r:embed="rId43">
                <a:extLst>
                  <a:ext uri="{96DAC541-7B7A-43D3-8B79-37D633B846F1}">
                    <asvg:svgBlip xmlns:asvg="http://schemas.microsoft.com/office/drawing/2016/SVG/main" r:embed="rId44"/>
                  </a:ext>
                </a:extLst>
              </a:blip>
              <a:stretch>
                <a:fillRect/>
              </a:stretch>
            </p:blipFill>
            <p:spPr>
              <a:xfrm>
                <a:off x="1406585" y="3060000"/>
                <a:ext cx="720000" cy="720000"/>
              </a:xfrm>
              <a:prstGeom prst="rect">
                <a:avLst/>
              </a:prstGeom>
            </p:spPr>
          </p:pic>
          <p:sp>
            <p:nvSpPr>
              <p:cNvPr id="52" name="PA-平行四边形 11">
                <a:extLst>
                  <a:ext uri="{FF2B5EF4-FFF2-40B4-BE49-F238E27FC236}">
                    <a16:creationId xmlns:a16="http://schemas.microsoft.com/office/drawing/2014/main" id="{33F4D2C1-F245-4F62-A5E7-A414B164523C}"/>
                  </a:ext>
                </a:extLst>
              </p:cNvPr>
              <p:cNvSpPr/>
              <p:nvPr>
                <p:custDataLst>
                  <p:tags r:id="rId11"/>
                </p:custDataLst>
              </p:nvPr>
            </p:nvSpPr>
            <p:spPr>
              <a:xfrm rot="5400000">
                <a:off x="1422331" y="3817777"/>
                <a:ext cx="720000" cy="540000"/>
              </a:xfrm>
              <a:prstGeom prst="parallelogram">
                <a:avLst>
                  <a:gd name="adj" fmla="val 21059"/>
                </a:avLst>
              </a:prstGeom>
              <a:no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3" name="PA-组合 1">
                <a:extLst>
                  <a:ext uri="{FF2B5EF4-FFF2-40B4-BE49-F238E27FC236}">
                    <a16:creationId xmlns:a16="http://schemas.microsoft.com/office/drawing/2014/main" id="{61B1B5B7-0E37-44C7-9CD9-8051F9E95230}"/>
                  </a:ext>
                </a:extLst>
              </p:cNvPr>
              <p:cNvGrpSpPr/>
              <p:nvPr>
                <p:custDataLst>
                  <p:tags r:id="rId12"/>
                </p:custDataLst>
              </p:nvPr>
            </p:nvGrpSpPr>
            <p:grpSpPr>
              <a:xfrm>
                <a:off x="1468523" y="3763777"/>
                <a:ext cx="612000" cy="674576"/>
                <a:chOff x="1854000" y="3816000"/>
                <a:chExt cx="612000" cy="674576"/>
              </a:xfrm>
            </p:grpSpPr>
            <p:sp>
              <p:nvSpPr>
                <p:cNvPr id="64" name="PA-平行四边形 23">
                  <a:extLst>
                    <a:ext uri="{FF2B5EF4-FFF2-40B4-BE49-F238E27FC236}">
                      <a16:creationId xmlns:a16="http://schemas.microsoft.com/office/drawing/2014/main" id="{D67B0E91-152D-4B2B-B6BE-2156A2B8E508}"/>
                    </a:ext>
                  </a:extLst>
                </p:cNvPr>
                <p:cNvSpPr/>
                <p:nvPr>
                  <p:custDataLst>
                    <p:tags r:id="rId21"/>
                  </p:custDataLst>
                </p:nvPr>
              </p:nvSpPr>
              <p:spPr>
                <a:xfrm rot="5400000">
                  <a:off x="2049008" y="3620992"/>
                  <a:ext cx="221984" cy="612000"/>
                </a:xfrm>
                <a:prstGeom prst="parallelogram">
                  <a:avLst>
                    <a:gd name="adj" fmla="val 58506"/>
                  </a:avLst>
                </a:prstGeom>
                <a:solidFill>
                  <a:schemeClr val="lt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PA-平行四边形 35">
                  <a:extLst>
                    <a:ext uri="{FF2B5EF4-FFF2-40B4-BE49-F238E27FC236}">
                      <a16:creationId xmlns:a16="http://schemas.microsoft.com/office/drawing/2014/main" id="{C86C48F0-C93E-453D-B886-F50FE0D04682}"/>
                    </a:ext>
                  </a:extLst>
                </p:cNvPr>
                <p:cNvSpPr/>
                <p:nvPr>
                  <p:custDataLst>
                    <p:tags r:id="rId22"/>
                  </p:custDataLst>
                </p:nvPr>
              </p:nvSpPr>
              <p:spPr>
                <a:xfrm rot="5400000">
                  <a:off x="2049008" y="3711538"/>
                  <a:ext cx="221984" cy="612000"/>
                </a:xfrm>
                <a:prstGeom prst="parallelogram">
                  <a:avLst>
                    <a:gd name="adj" fmla="val 58506"/>
                  </a:avLst>
                </a:prstGeom>
                <a:solidFill>
                  <a:schemeClr val="lt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PA-平行四边形 36">
                  <a:extLst>
                    <a:ext uri="{FF2B5EF4-FFF2-40B4-BE49-F238E27FC236}">
                      <a16:creationId xmlns:a16="http://schemas.microsoft.com/office/drawing/2014/main" id="{0C623D09-3341-4DEA-87DE-7FFCBEAA6728}"/>
                    </a:ext>
                  </a:extLst>
                </p:cNvPr>
                <p:cNvSpPr/>
                <p:nvPr>
                  <p:custDataLst>
                    <p:tags r:id="rId23"/>
                  </p:custDataLst>
                </p:nvPr>
              </p:nvSpPr>
              <p:spPr>
                <a:xfrm rot="5400000">
                  <a:off x="2049008" y="3802967"/>
                  <a:ext cx="221984" cy="612000"/>
                </a:xfrm>
                <a:prstGeom prst="parallelogram">
                  <a:avLst>
                    <a:gd name="adj" fmla="val 58506"/>
                  </a:avLst>
                </a:prstGeom>
                <a:solidFill>
                  <a:schemeClr val="lt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PA-平行四边形 37">
                  <a:extLst>
                    <a:ext uri="{FF2B5EF4-FFF2-40B4-BE49-F238E27FC236}">
                      <a16:creationId xmlns:a16="http://schemas.microsoft.com/office/drawing/2014/main" id="{D2C4F5E9-A1F2-430D-878A-E5858C5E9C0D}"/>
                    </a:ext>
                  </a:extLst>
                </p:cNvPr>
                <p:cNvSpPr/>
                <p:nvPr>
                  <p:custDataLst>
                    <p:tags r:id="rId24"/>
                  </p:custDataLst>
                </p:nvPr>
              </p:nvSpPr>
              <p:spPr>
                <a:xfrm rot="5400000">
                  <a:off x="2049008" y="3893513"/>
                  <a:ext cx="221984" cy="612000"/>
                </a:xfrm>
                <a:prstGeom prst="parallelogram">
                  <a:avLst>
                    <a:gd name="adj" fmla="val 58506"/>
                  </a:avLst>
                </a:prstGeom>
                <a:solidFill>
                  <a:schemeClr val="lt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PA-平行四边形 38">
                  <a:extLst>
                    <a:ext uri="{FF2B5EF4-FFF2-40B4-BE49-F238E27FC236}">
                      <a16:creationId xmlns:a16="http://schemas.microsoft.com/office/drawing/2014/main" id="{2644AA49-FF9F-49CC-9B51-6507EDF1F44B}"/>
                    </a:ext>
                  </a:extLst>
                </p:cNvPr>
                <p:cNvSpPr/>
                <p:nvPr>
                  <p:custDataLst>
                    <p:tags r:id="rId25"/>
                  </p:custDataLst>
                </p:nvPr>
              </p:nvSpPr>
              <p:spPr>
                <a:xfrm rot="5400000">
                  <a:off x="2049008" y="3983038"/>
                  <a:ext cx="221984" cy="612000"/>
                </a:xfrm>
                <a:prstGeom prst="parallelogram">
                  <a:avLst>
                    <a:gd name="adj" fmla="val 58506"/>
                  </a:avLst>
                </a:prstGeom>
                <a:solidFill>
                  <a:schemeClr val="lt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PA-平行四边形 39">
                  <a:extLst>
                    <a:ext uri="{FF2B5EF4-FFF2-40B4-BE49-F238E27FC236}">
                      <a16:creationId xmlns:a16="http://schemas.microsoft.com/office/drawing/2014/main" id="{597B74DC-1F86-4AD3-8501-21C92CDF19AD}"/>
                    </a:ext>
                  </a:extLst>
                </p:cNvPr>
                <p:cNvSpPr/>
                <p:nvPr>
                  <p:custDataLst>
                    <p:tags r:id="rId26"/>
                  </p:custDataLst>
                </p:nvPr>
              </p:nvSpPr>
              <p:spPr>
                <a:xfrm rot="5400000">
                  <a:off x="2049008" y="4073584"/>
                  <a:ext cx="221984" cy="612000"/>
                </a:xfrm>
                <a:prstGeom prst="parallelogram">
                  <a:avLst>
                    <a:gd name="adj" fmla="val 58506"/>
                  </a:avLst>
                </a:prstGeom>
                <a:solidFill>
                  <a:schemeClr val="lt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4" name="PA-组合 2">
                <a:extLst>
                  <a:ext uri="{FF2B5EF4-FFF2-40B4-BE49-F238E27FC236}">
                    <a16:creationId xmlns:a16="http://schemas.microsoft.com/office/drawing/2014/main" id="{B0C263B6-A084-479E-8902-780B18687BA8}"/>
                  </a:ext>
                </a:extLst>
              </p:cNvPr>
              <p:cNvGrpSpPr/>
              <p:nvPr>
                <p:custDataLst>
                  <p:tags r:id="rId13"/>
                </p:custDataLst>
              </p:nvPr>
            </p:nvGrpSpPr>
            <p:grpSpPr>
              <a:xfrm>
                <a:off x="1435135" y="3825279"/>
                <a:ext cx="648000" cy="539454"/>
                <a:chOff x="763808" y="3877502"/>
                <a:chExt cx="648000" cy="539454"/>
              </a:xfrm>
            </p:grpSpPr>
            <p:sp>
              <p:nvSpPr>
                <p:cNvPr id="58" name="PA-平行四边形 33">
                  <a:extLst>
                    <a:ext uri="{FF2B5EF4-FFF2-40B4-BE49-F238E27FC236}">
                      <a16:creationId xmlns:a16="http://schemas.microsoft.com/office/drawing/2014/main" id="{D150EB9B-0C35-4D8E-9EFB-C6A3A7EBE239}"/>
                    </a:ext>
                  </a:extLst>
                </p:cNvPr>
                <p:cNvSpPr/>
                <p:nvPr>
                  <p:custDataLst>
                    <p:tags r:id="rId15"/>
                  </p:custDataLst>
                </p:nvPr>
              </p:nvSpPr>
              <p:spPr>
                <a:xfrm rot="720000">
                  <a:off x="763808" y="3877502"/>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PA-平行四边形 40">
                  <a:extLst>
                    <a:ext uri="{FF2B5EF4-FFF2-40B4-BE49-F238E27FC236}">
                      <a16:creationId xmlns:a16="http://schemas.microsoft.com/office/drawing/2014/main" id="{DF5176F3-0B02-4EEE-BD9A-B7F9745A6F2D}"/>
                    </a:ext>
                  </a:extLst>
                </p:cNvPr>
                <p:cNvSpPr/>
                <p:nvPr>
                  <p:custDataLst>
                    <p:tags r:id="rId16"/>
                  </p:custDataLst>
                </p:nvPr>
              </p:nvSpPr>
              <p:spPr>
                <a:xfrm rot="720000">
                  <a:off x="763808" y="3973151"/>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PA-平行四边形 41">
                  <a:extLst>
                    <a:ext uri="{FF2B5EF4-FFF2-40B4-BE49-F238E27FC236}">
                      <a16:creationId xmlns:a16="http://schemas.microsoft.com/office/drawing/2014/main" id="{327550B9-D75F-4330-B663-1FE504FF2EB4}"/>
                    </a:ext>
                  </a:extLst>
                </p:cNvPr>
                <p:cNvSpPr/>
                <p:nvPr>
                  <p:custDataLst>
                    <p:tags r:id="rId17"/>
                  </p:custDataLst>
                </p:nvPr>
              </p:nvSpPr>
              <p:spPr>
                <a:xfrm rot="720000">
                  <a:off x="763808" y="4362956"/>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PA-平行四边形 42">
                  <a:extLst>
                    <a:ext uri="{FF2B5EF4-FFF2-40B4-BE49-F238E27FC236}">
                      <a16:creationId xmlns:a16="http://schemas.microsoft.com/office/drawing/2014/main" id="{9099187E-5FA6-4912-B9D5-00EF71783AA2}"/>
                    </a:ext>
                  </a:extLst>
                </p:cNvPr>
                <p:cNvSpPr/>
                <p:nvPr>
                  <p:custDataLst>
                    <p:tags r:id="rId18"/>
                  </p:custDataLst>
                </p:nvPr>
              </p:nvSpPr>
              <p:spPr>
                <a:xfrm rot="720000">
                  <a:off x="763808" y="4168189"/>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PA-平行四边形 43">
                  <a:extLst>
                    <a:ext uri="{FF2B5EF4-FFF2-40B4-BE49-F238E27FC236}">
                      <a16:creationId xmlns:a16="http://schemas.microsoft.com/office/drawing/2014/main" id="{2373D6F5-E91D-4881-9159-B859EB4D6311}"/>
                    </a:ext>
                  </a:extLst>
                </p:cNvPr>
                <p:cNvSpPr/>
                <p:nvPr>
                  <p:custDataLst>
                    <p:tags r:id="rId19"/>
                  </p:custDataLst>
                </p:nvPr>
              </p:nvSpPr>
              <p:spPr>
                <a:xfrm rot="720000">
                  <a:off x="763808" y="4264653"/>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PA-平行四边形 44">
                  <a:extLst>
                    <a:ext uri="{FF2B5EF4-FFF2-40B4-BE49-F238E27FC236}">
                      <a16:creationId xmlns:a16="http://schemas.microsoft.com/office/drawing/2014/main" id="{CA8A7718-84D9-4932-933D-78BEAAD7B506}"/>
                    </a:ext>
                  </a:extLst>
                </p:cNvPr>
                <p:cNvSpPr/>
                <p:nvPr>
                  <p:custDataLst>
                    <p:tags r:id="rId20"/>
                  </p:custDataLst>
                </p:nvPr>
              </p:nvSpPr>
              <p:spPr>
                <a:xfrm rot="720000">
                  <a:off x="763808" y="4071638"/>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55" name="PA-Graphic 48" descr="Windy outline">
                <a:extLst>
                  <a:ext uri="{FF2B5EF4-FFF2-40B4-BE49-F238E27FC236}">
                    <a16:creationId xmlns:a16="http://schemas.microsoft.com/office/drawing/2014/main" id="{B1B6C41F-CA45-403E-9E80-C2E0DB7C7558}"/>
                  </a:ext>
                </a:extLst>
              </p:cNvPr>
              <p:cNvPicPr>
                <a:picLocks noChangeAspect="1"/>
              </p:cNvPicPr>
              <p:nvPr>
                <p:custDataLst>
                  <p:tags r:id="rId14"/>
                </p:custDataLst>
              </p:nvPr>
            </p:nvPicPr>
            <p:blipFill>
              <a:blip r:embed="rId35">
                <a:extLst>
                  <a:ext uri="{96DAC541-7B7A-43D3-8B79-37D633B846F1}">
                    <asvg:svgBlip xmlns:asvg="http://schemas.microsoft.com/office/drawing/2016/SVG/main" r:embed="rId36"/>
                  </a:ext>
                </a:extLst>
              </a:blip>
              <a:stretch>
                <a:fillRect/>
              </a:stretch>
            </p:blipFill>
            <p:spPr>
              <a:xfrm>
                <a:off x="1406585" y="3060000"/>
                <a:ext cx="720000" cy="720000"/>
              </a:xfrm>
              <a:prstGeom prst="rect">
                <a:avLst/>
              </a:prstGeom>
            </p:spPr>
          </p:pic>
          <p:sp>
            <p:nvSpPr>
              <p:cNvPr id="56" name="Cross 55">
                <a:extLst>
                  <a:ext uri="{FF2B5EF4-FFF2-40B4-BE49-F238E27FC236}">
                    <a16:creationId xmlns:a16="http://schemas.microsoft.com/office/drawing/2014/main" id="{ADFBE41C-A73F-442F-8B3B-F6D2D2446F01}"/>
                  </a:ext>
                </a:extLst>
              </p:cNvPr>
              <p:cNvSpPr/>
              <p:nvPr/>
            </p:nvSpPr>
            <p:spPr>
              <a:xfrm>
                <a:off x="2270585" y="3690000"/>
                <a:ext cx="180000" cy="180000"/>
              </a:xfrm>
              <a:prstGeom prst="plus">
                <a:avLst>
                  <a:gd name="adj" fmla="val 35896"/>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Rectangle 56">
                <a:extLst>
                  <a:ext uri="{FF2B5EF4-FFF2-40B4-BE49-F238E27FC236}">
                    <a16:creationId xmlns:a16="http://schemas.microsoft.com/office/drawing/2014/main" id="{C411008E-7C5D-4DFE-94C5-3B51030BC801}"/>
                  </a:ext>
                </a:extLst>
              </p:cNvPr>
              <p:cNvSpPr/>
              <p:nvPr/>
            </p:nvSpPr>
            <p:spPr>
              <a:xfrm>
                <a:off x="1190584" y="2970000"/>
                <a:ext cx="2345571" cy="1620000"/>
              </a:xfrm>
              <a:custGeom>
                <a:avLst/>
                <a:gdLst>
                  <a:gd name="connsiteX0" fmla="*/ 0 w 2345571"/>
                  <a:gd name="connsiteY0" fmla="*/ 0 h 1620000"/>
                  <a:gd name="connsiteX1" fmla="*/ 562937 w 2345571"/>
                  <a:gd name="connsiteY1" fmla="*/ 0 h 1620000"/>
                  <a:gd name="connsiteX2" fmla="*/ 1078963 w 2345571"/>
                  <a:gd name="connsiteY2" fmla="*/ 0 h 1620000"/>
                  <a:gd name="connsiteX3" fmla="*/ 1712267 w 2345571"/>
                  <a:gd name="connsiteY3" fmla="*/ 0 h 1620000"/>
                  <a:gd name="connsiteX4" fmla="*/ 2345571 w 2345571"/>
                  <a:gd name="connsiteY4" fmla="*/ 0 h 1620000"/>
                  <a:gd name="connsiteX5" fmla="*/ 2345571 w 2345571"/>
                  <a:gd name="connsiteY5" fmla="*/ 523800 h 1620000"/>
                  <a:gd name="connsiteX6" fmla="*/ 2345571 w 2345571"/>
                  <a:gd name="connsiteY6" fmla="*/ 1031400 h 1620000"/>
                  <a:gd name="connsiteX7" fmla="*/ 2345571 w 2345571"/>
                  <a:gd name="connsiteY7" fmla="*/ 1620000 h 1620000"/>
                  <a:gd name="connsiteX8" fmla="*/ 1759178 w 2345571"/>
                  <a:gd name="connsiteY8" fmla="*/ 1620000 h 1620000"/>
                  <a:gd name="connsiteX9" fmla="*/ 1243153 w 2345571"/>
                  <a:gd name="connsiteY9" fmla="*/ 1620000 h 1620000"/>
                  <a:gd name="connsiteX10" fmla="*/ 656760 w 2345571"/>
                  <a:gd name="connsiteY10" fmla="*/ 1620000 h 1620000"/>
                  <a:gd name="connsiteX11" fmla="*/ 0 w 2345571"/>
                  <a:gd name="connsiteY11" fmla="*/ 1620000 h 1620000"/>
                  <a:gd name="connsiteX12" fmla="*/ 0 w 2345571"/>
                  <a:gd name="connsiteY12" fmla="*/ 1096200 h 1620000"/>
                  <a:gd name="connsiteX13" fmla="*/ 0 w 2345571"/>
                  <a:gd name="connsiteY13" fmla="*/ 572400 h 1620000"/>
                  <a:gd name="connsiteX14" fmla="*/ 0 w 2345571"/>
                  <a:gd name="connsiteY14" fmla="*/ 0 h 16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45571" h="1620000" extrusionOk="0">
                    <a:moveTo>
                      <a:pt x="0" y="0"/>
                    </a:moveTo>
                    <a:cubicBezTo>
                      <a:pt x="160278" y="5541"/>
                      <a:pt x="399198" y="-12384"/>
                      <a:pt x="562937" y="0"/>
                    </a:cubicBezTo>
                    <a:cubicBezTo>
                      <a:pt x="726676" y="12384"/>
                      <a:pt x="857744" y="-12774"/>
                      <a:pt x="1078963" y="0"/>
                    </a:cubicBezTo>
                    <a:cubicBezTo>
                      <a:pt x="1300182" y="12774"/>
                      <a:pt x="1533852" y="-23997"/>
                      <a:pt x="1712267" y="0"/>
                    </a:cubicBezTo>
                    <a:cubicBezTo>
                      <a:pt x="1890682" y="23997"/>
                      <a:pt x="2130857" y="18641"/>
                      <a:pt x="2345571" y="0"/>
                    </a:cubicBezTo>
                    <a:cubicBezTo>
                      <a:pt x="2320868" y="222921"/>
                      <a:pt x="2366713" y="352469"/>
                      <a:pt x="2345571" y="523800"/>
                    </a:cubicBezTo>
                    <a:cubicBezTo>
                      <a:pt x="2324429" y="695131"/>
                      <a:pt x="2322670" y="828468"/>
                      <a:pt x="2345571" y="1031400"/>
                    </a:cubicBezTo>
                    <a:cubicBezTo>
                      <a:pt x="2368472" y="1234332"/>
                      <a:pt x="2343872" y="1477992"/>
                      <a:pt x="2345571" y="1620000"/>
                    </a:cubicBezTo>
                    <a:cubicBezTo>
                      <a:pt x="2154553" y="1617831"/>
                      <a:pt x="2034613" y="1632567"/>
                      <a:pt x="1759178" y="1620000"/>
                    </a:cubicBezTo>
                    <a:cubicBezTo>
                      <a:pt x="1483743" y="1607433"/>
                      <a:pt x="1412272" y="1617657"/>
                      <a:pt x="1243153" y="1620000"/>
                    </a:cubicBezTo>
                    <a:cubicBezTo>
                      <a:pt x="1074034" y="1622343"/>
                      <a:pt x="789605" y="1646478"/>
                      <a:pt x="656760" y="1620000"/>
                    </a:cubicBezTo>
                    <a:cubicBezTo>
                      <a:pt x="523915" y="1593522"/>
                      <a:pt x="150366" y="1621732"/>
                      <a:pt x="0" y="1620000"/>
                    </a:cubicBezTo>
                    <a:cubicBezTo>
                      <a:pt x="-14252" y="1364391"/>
                      <a:pt x="12615" y="1281297"/>
                      <a:pt x="0" y="1096200"/>
                    </a:cubicBezTo>
                    <a:cubicBezTo>
                      <a:pt x="-12615" y="911103"/>
                      <a:pt x="18489" y="687379"/>
                      <a:pt x="0" y="572400"/>
                    </a:cubicBezTo>
                    <a:cubicBezTo>
                      <a:pt x="-18489" y="457421"/>
                      <a:pt x="4785" y="268187"/>
                      <a:pt x="0" y="0"/>
                    </a:cubicBezTo>
                    <a:close/>
                  </a:path>
                </a:pathLst>
              </a:custGeom>
              <a:noFill/>
              <a:ln w="12700">
                <a:solidFill>
                  <a:srgbClr val="595959"/>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TextBox 72">
              <a:extLst>
                <a:ext uri="{FF2B5EF4-FFF2-40B4-BE49-F238E27FC236}">
                  <a16:creationId xmlns:a16="http://schemas.microsoft.com/office/drawing/2014/main" id="{A207C037-AC38-41E7-B5ED-73F980EFD980}"/>
                </a:ext>
              </a:extLst>
            </p:cNvPr>
            <p:cNvSpPr txBox="1"/>
            <p:nvPr/>
          </p:nvSpPr>
          <p:spPr>
            <a:xfrm>
              <a:off x="3736591" y="4572000"/>
              <a:ext cx="2316282" cy="307777"/>
            </a:xfrm>
            <a:custGeom>
              <a:avLst/>
              <a:gdLst>
                <a:gd name="connsiteX0" fmla="*/ 0 w 2316282"/>
                <a:gd name="connsiteY0" fmla="*/ 0 h 307777"/>
                <a:gd name="connsiteX1" fmla="*/ 555908 w 2316282"/>
                <a:gd name="connsiteY1" fmla="*/ 0 h 307777"/>
                <a:gd name="connsiteX2" fmla="*/ 1065490 w 2316282"/>
                <a:gd name="connsiteY2" fmla="*/ 0 h 307777"/>
                <a:gd name="connsiteX3" fmla="*/ 1690886 w 2316282"/>
                <a:gd name="connsiteY3" fmla="*/ 0 h 307777"/>
                <a:gd name="connsiteX4" fmla="*/ 2316282 w 2316282"/>
                <a:gd name="connsiteY4" fmla="*/ 0 h 307777"/>
                <a:gd name="connsiteX5" fmla="*/ 2316282 w 2316282"/>
                <a:gd name="connsiteY5" fmla="*/ 307777 h 307777"/>
                <a:gd name="connsiteX6" fmla="*/ 1783537 w 2316282"/>
                <a:gd name="connsiteY6" fmla="*/ 307777 h 307777"/>
                <a:gd name="connsiteX7" fmla="*/ 1250792 w 2316282"/>
                <a:gd name="connsiteY7" fmla="*/ 307777 h 307777"/>
                <a:gd name="connsiteX8" fmla="*/ 625396 w 2316282"/>
                <a:gd name="connsiteY8" fmla="*/ 307777 h 307777"/>
                <a:gd name="connsiteX9" fmla="*/ 0 w 2316282"/>
                <a:gd name="connsiteY9" fmla="*/ 307777 h 307777"/>
                <a:gd name="connsiteX10" fmla="*/ 0 w 2316282"/>
                <a:gd name="connsiteY10" fmla="*/ 0 h 307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16282" h="307777" extrusionOk="0">
                  <a:moveTo>
                    <a:pt x="0" y="0"/>
                  </a:moveTo>
                  <a:cubicBezTo>
                    <a:pt x="228021" y="14930"/>
                    <a:pt x="421666" y="-11737"/>
                    <a:pt x="555908" y="0"/>
                  </a:cubicBezTo>
                  <a:cubicBezTo>
                    <a:pt x="690150" y="11737"/>
                    <a:pt x="917805" y="-4660"/>
                    <a:pt x="1065490" y="0"/>
                  </a:cubicBezTo>
                  <a:cubicBezTo>
                    <a:pt x="1213175" y="4660"/>
                    <a:pt x="1491260" y="29505"/>
                    <a:pt x="1690886" y="0"/>
                  </a:cubicBezTo>
                  <a:cubicBezTo>
                    <a:pt x="1890512" y="-29505"/>
                    <a:pt x="2019875" y="26811"/>
                    <a:pt x="2316282" y="0"/>
                  </a:cubicBezTo>
                  <a:cubicBezTo>
                    <a:pt x="2320869" y="131595"/>
                    <a:pt x="2310327" y="214584"/>
                    <a:pt x="2316282" y="307777"/>
                  </a:cubicBezTo>
                  <a:cubicBezTo>
                    <a:pt x="2163490" y="323663"/>
                    <a:pt x="1941012" y="316388"/>
                    <a:pt x="1783537" y="307777"/>
                  </a:cubicBezTo>
                  <a:cubicBezTo>
                    <a:pt x="1626063" y="299166"/>
                    <a:pt x="1478042" y="319302"/>
                    <a:pt x="1250792" y="307777"/>
                  </a:cubicBezTo>
                  <a:cubicBezTo>
                    <a:pt x="1023542" y="296252"/>
                    <a:pt x="895563" y="280095"/>
                    <a:pt x="625396" y="307777"/>
                  </a:cubicBezTo>
                  <a:cubicBezTo>
                    <a:pt x="355229" y="335459"/>
                    <a:pt x="230117" y="319981"/>
                    <a:pt x="0" y="307777"/>
                  </a:cubicBezTo>
                  <a:cubicBezTo>
                    <a:pt x="11260" y="203020"/>
                    <a:pt x="2767" y="111831"/>
                    <a:pt x="0" y="0"/>
                  </a:cubicBezTo>
                  <a:close/>
                </a:path>
              </a:pathLst>
            </a:custGeom>
            <a:noFill/>
            <a:ln w="12700" cap="rnd">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CA" altLang="zh-CN" dirty="0">
                  <a:solidFill>
                    <a:srgbClr val="7030A0"/>
                  </a:solidFill>
                  <a:latin typeface="Roboto"/>
                  <a:ea typeface="Roboto"/>
                  <a:sym typeface="Roboto"/>
                </a:rPr>
                <a:t>Rule-based</a:t>
              </a:r>
              <a:endParaRPr lang="en" altLang="zh-CN" dirty="0">
                <a:solidFill>
                  <a:srgbClr val="7030A0"/>
                </a:solidFill>
                <a:latin typeface="Roboto"/>
                <a:ea typeface="Roboto"/>
                <a:sym typeface="Roboto"/>
              </a:endParaRPr>
            </a:p>
          </p:txBody>
        </p:sp>
        <p:sp>
          <p:nvSpPr>
            <p:cNvPr id="74" name="Rectangle 73">
              <a:extLst>
                <a:ext uri="{FF2B5EF4-FFF2-40B4-BE49-F238E27FC236}">
                  <a16:creationId xmlns:a16="http://schemas.microsoft.com/office/drawing/2014/main" id="{716F1587-8009-4B15-97A3-171608B55DB1}"/>
                </a:ext>
              </a:extLst>
            </p:cNvPr>
            <p:cNvSpPr/>
            <p:nvPr/>
          </p:nvSpPr>
          <p:spPr>
            <a:xfrm>
              <a:off x="3899533" y="2880000"/>
              <a:ext cx="2007446" cy="1962536"/>
            </a:xfrm>
            <a:custGeom>
              <a:avLst/>
              <a:gdLst>
                <a:gd name="connsiteX0" fmla="*/ 0 w 2007446"/>
                <a:gd name="connsiteY0" fmla="*/ 0 h 1962536"/>
                <a:gd name="connsiteX1" fmla="*/ 649074 w 2007446"/>
                <a:gd name="connsiteY1" fmla="*/ 0 h 1962536"/>
                <a:gd name="connsiteX2" fmla="*/ 1257999 w 2007446"/>
                <a:gd name="connsiteY2" fmla="*/ 0 h 1962536"/>
                <a:gd name="connsiteX3" fmla="*/ 2007446 w 2007446"/>
                <a:gd name="connsiteY3" fmla="*/ 0 h 1962536"/>
                <a:gd name="connsiteX4" fmla="*/ 2007446 w 2007446"/>
                <a:gd name="connsiteY4" fmla="*/ 634553 h 1962536"/>
                <a:gd name="connsiteX5" fmla="*/ 2007446 w 2007446"/>
                <a:gd name="connsiteY5" fmla="*/ 1249481 h 1962536"/>
                <a:gd name="connsiteX6" fmla="*/ 2007446 w 2007446"/>
                <a:gd name="connsiteY6" fmla="*/ 1962536 h 1962536"/>
                <a:gd name="connsiteX7" fmla="*/ 1338297 w 2007446"/>
                <a:gd name="connsiteY7" fmla="*/ 1962536 h 1962536"/>
                <a:gd name="connsiteX8" fmla="*/ 629000 w 2007446"/>
                <a:gd name="connsiteY8" fmla="*/ 1962536 h 1962536"/>
                <a:gd name="connsiteX9" fmla="*/ 0 w 2007446"/>
                <a:gd name="connsiteY9" fmla="*/ 1962536 h 1962536"/>
                <a:gd name="connsiteX10" fmla="*/ 0 w 2007446"/>
                <a:gd name="connsiteY10" fmla="*/ 1308357 h 1962536"/>
                <a:gd name="connsiteX11" fmla="*/ 0 w 2007446"/>
                <a:gd name="connsiteY11" fmla="*/ 673804 h 1962536"/>
                <a:gd name="connsiteX12" fmla="*/ 0 w 2007446"/>
                <a:gd name="connsiteY12" fmla="*/ 0 h 1962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07446" h="1962536" extrusionOk="0">
                  <a:moveTo>
                    <a:pt x="0" y="0"/>
                  </a:moveTo>
                  <a:cubicBezTo>
                    <a:pt x="286917" y="-13468"/>
                    <a:pt x="326034" y="-9291"/>
                    <a:pt x="649074" y="0"/>
                  </a:cubicBezTo>
                  <a:cubicBezTo>
                    <a:pt x="972114" y="9291"/>
                    <a:pt x="1107081" y="933"/>
                    <a:pt x="1257999" y="0"/>
                  </a:cubicBezTo>
                  <a:cubicBezTo>
                    <a:pt x="1408917" y="-933"/>
                    <a:pt x="1670762" y="2983"/>
                    <a:pt x="2007446" y="0"/>
                  </a:cubicBezTo>
                  <a:cubicBezTo>
                    <a:pt x="2009851" y="253119"/>
                    <a:pt x="2038162" y="480328"/>
                    <a:pt x="2007446" y="634553"/>
                  </a:cubicBezTo>
                  <a:cubicBezTo>
                    <a:pt x="1976730" y="788778"/>
                    <a:pt x="2031949" y="1016930"/>
                    <a:pt x="2007446" y="1249481"/>
                  </a:cubicBezTo>
                  <a:cubicBezTo>
                    <a:pt x="1982943" y="1482032"/>
                    <a:pt x="1986416" y="1800107"/>
                    <a:pt x="2007446" y="1962536"/>
                  </a:cubicBezTo>
                  <a:cubicBezTo>
                    <a:pt x="1823167" y="1934844"/>
                    <a:pt x="1532595" y="1983212"/>
                    <a:pt x="1338297" y="1962536"/>
                  </a:cubicBezTo>
                  <a:cubicBezTo>
                    <a:pt x="1143999" y="1941860"/>
                    <a:pt x="950332" y="1980603"/>
                    <a:pt x="629000" y="1962536"/>
                  </a:cubicBezTo>
                  <a:cubicBezTo>
                    <a:pt x="307668" y="1944469"/>
                    <a:pt x="175654" y="1971479"/>
                    <a:pt x="0" y="1962536"/>
                  </a:cubicBezTo>
                  <a:cubicBezTo>
                    <a:pt x="-28160" y="1757551"/>
                    <a:pt x="7619" y="1613086"/>
                    <a:pt x="0" y="1308357"/>
                  </a:cubicBezTo>
                  <a:cubicBezTo>
                    <a:pt x="-7619" y="1003628"/>
                    <a:pt x="-26507" y="952980"/>
                    <a:pt x="0" y="673804"/>
                  </a:cubicBezTo>
                  <a:cubicBezTo>
                    <a:pt x="26507" y="394628"/>
                    <a:pt x="16271" y="260049"/>
                    <a:pt x="0" y="0"/>
                  </a:cubicBezTo>
                  <a:close/>
                </a:path>
              </a:pathLst>
            </a:custGeom>
            <a:noFill/>
            <a:ln w="12700">
              <a:solidFill>
                <a:srgbClr val="7030A0"/>
              </a:solidFill>
              <a:prstDash val="dash"/>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5" name="TextBox 74">
            <a:extLst>
              <a:ext uri="{FF2B5EF4-FFF2-40B4-BE49-F238E27FC236}">
                <a16:creationId xmlns:a16="http://schemas.microsoft.com/office/drawing/2014/main" id="{ED01650E-B1D2-4D5B-B6C3-6FE034A03313}"/>
              </a:ext>
            </a:extLst>
          </p:cNvPr>
          <p:cNvSpPr txBox="1"/>
          <p:nvPr/>
        </p:nvSpPr>
        <p:spPr>
          <a:xfrm>
            <a:off x="7144708" y="3266112"/>
            <a:ext cx="1223999" cy="307777"/>
          </a:xfrm>
          <a:prstGeom prst="rect">
            <a:avLst/>
          </a:prstGeom>
          <a:noFill/>
        </p:spPr>
        <p:txBody>
          <a:bodyPr wrap="square" anchor="ctr">
            <a:spAutoFit/>
          </a:bodyPr>
          <a:lstStyle/>
          <a:p>
            <a:r>
              <a:rPr lang="en" altLang="zh-CN" sz="1400" dirty="0">
                <a:solidFill>
                  <a:srgbClr val="FF0000"/>
                </a:solidFill>
                <a:latin typeface="Roboto"/>
                <a:ea typeface="Roboto"/>
                <a:cs typeface="Roboto"/>
                <a:sym typeface="Roboto"/>
              </a:rPr>
              <a:t>31.8% saving</a:t>
            </a:r>
            <a:endParaRPr lang="zh-CN" altLang="en-US" dirty="0">
              <a:solidFill>
                <a:srgbClr val="FF0000"/>
              </a:solidFill>
            </a:endParaRPr>
          </a:p>
        </p:txBody>
      </p:sp>
      <p:sp>
        <p:nvSpPr>
          <p:cNvPr id="76" name="TextBox 75">
            <a:extLst>
              <a:ext uri="{FF2B5EF4-FFF2-40B4-BE49-F238E27FC236}">
                <a16:creationId xmlns:a16="http://schemas.microsoft.com/office/drawing/2014/main" id="{AE3F8396-4161-459E-BC4B-62930A43324C}"/>
              </a:ext>
            </a:extLst>
          </p:cNvPr>
          <p:cNvSpPr txBox="1"/>
          <p:nvPr/>
        </p:nvSpPr>
        <p:spPr>
          <a:xfrm>
            <a:off x="7144708" y="3993400"/>
            <a:ext cx="1223999" cy="307777"/>
          </a:xfrm>
          <a:prstGeom prst="rect">
            <a:avLst/>
          </a:prstGeom>
          <a:noFill/>
        </p:spPr>
        <p:txBody>
          <a:bodyPr wrap="square">
            <a:spAutoFit/>
          </a:bodyPr>
          <a:lstStyle/>
          <a:p>
            <a:r>
              <a:rPr lang="en" altLang="zh-CN" sz="1400" dirty="0">
                <a:solidFill>
                  <a:srgbClr val="FF0000"/>
                </a:solidFill>
                <a:latin typeface="Roboto"/>
                <a:ea typeface="Roboto"/>
                <a:cs typeface="Roboto"/>
                <a:sym typeface="Roboto"/>
              </a:rPr>
              <a:t>11.0% saving</a:t>
            </a:r>
            <a:endParaRPr lang="zh-CN" altLang="en-US" dirty="0">
              <a:solidFill>
                <a:srgbClr val="FF0000"/>
              </a:solidFill>
            </a:endParaRPr>
          </a:p>
        </p:txBody>
      </p:sp>
    </p:spTree>
    <p:extLst>
      <p:ext uri="{BB962C8B-B14F-4D97-AF65-F5344CB8AC3E}">
        <p14:creationId xmlns:p14="http://schemas.microsoft.com/office/powerpoint/2010/main" val="26141392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6"/>
                                        </p:tgtEl>
                                        <p:attrNameLst>
                                          <p:attrName>style.visibility</p:attrName>
                                        </p:attrNameLst>
                                      </p:cBhvr>
                                      <p:to>
                                        <p:strVal val="visible"/>
                                      </p:to>
                                    </p:set>
                                    <p:animEffect transition="in" filter="fade">
                                      <p:cBhvr>
                                        <p:cTn id="10"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367C4A"/>
                </a:solidFill>
                <a:latin typeface="Roboto Black"/>
                <a:ea typeface="Roboto Black"/>
                <a:cs typeface="Roboto Black"/>
                <a:sym typeface="Roboto Black"/>
              </a:rPr>
              <a:t>Outline</a:t>
            </a:r>
            <a:endParaRPr dirty="0">
              <a:solidFill>
                <a:srgbClr val="367C4A"/>
              </a:solidFill>
              <a:latin typeface="Roboto Black"/>
              <a:ea typeface="Roboto Black"/>
              <a:cs typeface="Roboto Black"/>
              <a:sym typeface="Roboto Black"/>
            </a:endParaRPr>
          </a:p>
        </p:txBody>
      </p:sp>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indent="-330200">
              <a:spcAft>
                <a:spcPts val="1000"/>
              </a:spcAft>
              <a:buSzPts val="1600"/>
            </a:pPr>
            <a:r>
              <a:rPr lang="en-CA" sz="1600" dirty="0">
                <a:latin typeface="Roboto"/>
                <a:ea typeface="Roboto"/>
                <a:cs typeface="Roboto"/>
                <a:sym typeface="Roboto"/>
              </a:rPr>
              <a:t>Challenges and previous work</a:t>
            </a:r>
          </a:p>
          <a:p>
            <a:pPr indent="-330200">
              <a:spcAft>
                <a:spcPts val="1000"/>
              </a:spcAft>
              <a:buSzPts val="1600"/>
            </a:pPr>
            <a:r>
              <a:rPr lang="en-CA" sz="1600" dirty="0">
                <a:latin typeface="Roboto"/>
                <a:ea typeface="Roboto"/>
                <a:cs typeface="Roboto"/>
                <a:sym typeface="Roboto"/>
              </a:rPr>
              <a:t>RL Problem Formulation</a:t>
            </a:r>
          </a:p>
          <a:p>
            <a:pPr indent="-330200">
              <a:spcAft>
                <a:spcPts val="1000"/>
              </a:spcAft>
              <a:buSzPts val="1600"/>
            </a:pPr>
            <a:r>
              <a:rPr lang="en-CA" altLang="zh-CN" sz="1600" dirty="0">
                <a:latin typeface="Roboto"/>
                <a:ea typeface="Roboto"/>
                <a:cs typeface="Roboto"/>
                <a:sym typeface="Roboto"/>
              </a:rPr>
              <a:t>Control Scenarios</a:t>
            </a:r>
            <a:endParaRPr lang="en-CA" sz="1600" dirty="0">
              <a:latin typeface="Roboto"/>
              <a:ea typeface="Roboto"/>
              <a:cs typeface="Roboto"/>
              <a:sym typeface="Roboto"/>
            </a:endParaRPr>
          </a:p>
          <a:p>
            <a:pPr indent="-330200">
              <a:spcAft>
                <a:spcPts val="1000"/>
              </a:spcAft>
              <a:buSzPts val="1600"/>
            </a:pPr>
            <a:r>
              <a:rPr lang="en-CA" sz="1600" dirty="0">
                <a:latin typeface="Roboto"/>
                <a:ea typeface="Roboto"/>
                <a:cs typeface="Roboto"/>
                <a:sym typeface="Roboto"/>
              </a:rPr>
              <a:t>Baselines and Agents</a:t>
            </a:r>
          </a:p>
          <a:p>
            <a:pPr indent="-330200">
              <a:spcAft>
                <a:spcPts val="1000"/>
              </a:spcAft>
              <a:buSzPts val="1600"/>
            </a:pPr>
            <a:r>
              <a:rPr lang="en-CA" sz="1600" dirty="0">
                <a:latin typeface="Roboto"/>
                <a:ea typeface="Roboto"/>
                <a:cs typeface="Roboto"/>
                <a:sym typeface="Roboto"/>
              </a:rPr>
              <a:t>Research questions and results</a:t>
            </a:r>
          </a:p>
          <a:p>
            <a:pPr indent="-330200">
              <a:spcAft>
                <a:spcPts val="1000"/>
              </a:spcAft>
              <a:buSzPts val="1600"/>
            </a:pPr>
            <a:r>
              <a:rPr lang="en-CA" sz="1600" dirty="0">
                <a:latin typeface="Roboto"/>
                <a:ea typeface="Roboto"/>
                <a:cs typeface="Roboto"/>
                <a:sym typeface="Roboto"/>
              </a:rPr>
              <a:t>Takeaways and future work</a:t>
            </a:r>
            <a:endParaRPr sz="1600" dirty="0">
              <a:latin typeface="Roboto"/>
              <a:ea typeface="Roboto"/>
              <a:cs typeface="Roboto"/>
              <a:sym typeface="Roboto"/>
            </a:endParaRPr>
          </a:p>
        </p:txBody>
      </p:sp>
      <p:sp>
        <p:nvSpPr>
          <p:cNvPr id="72" name="Google Shape;7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Roboto"/>
                <a:ea typeface="Roboto"/>
                <a:cs typeface="Roboto"/>
                <a:sym typeface="Roboto"/>
              </a:rPr>
              <a:t>4</a:t>
            </a:r>
            <a:endParaRPr dirty="0">
              <a:latin typeface="Roboto"/>
              <a:ea typeface="Roboto"/>
              <a:cs typeface="Roboto"/>
              <a:sym typeface="Roboto"/>
            </a:endParaRPr>
          </a:p>
        </p:txBody>
      </p:sp>
    </p:spTree>
    <p:extLst>
      <p:ext uri="{BB962C8B-B14F-4D97-AF65-F5344CB8AC3E}">
        <p14:creationId xmlns:p14="http://schemas.microsoft.com/office/powerpoint/2010/main" val="36959465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367C4A"/>
                </a:solidFill>
                <a:latin typeface="Roboto Black"/>
                <a:ea typeface="Roboto Black"/>
                <a:cs typeface="Roboto Black"/>
                <a:sym typeface="Roboto Black"/>
              </a:rPr>
              <a:t>Challenges</a:t>
            </a:r>
            <a:endParaRPr dirty="0">
              <a:solidFill>
                <a:srgbClr val="367C4A"/>
              </a:solidFill>
              <a:latin typeface="Roboto Black"/>
              <a:ea typeface="Roboto Black"/>
              <a:cs typeface="Roboto Black"/>
              <a:sym typeface="Roboto Black"/>
            </a:endParaRPr>
          </a:p>
        </p:txBody>
      </p:sp>
      <p:sp>
        <p:nvSpPr>
          <p:cNvPr id="72" name="Google Shape;7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Roboto"/>
                <a:ea typeface="Roboto"/>
                <a:cs typeface="Roboto"/>
                <a:sym typeface="Roboto"/>
              </a:rPr>
              <a:t>5</a:t>
            </a:r>
            <a:endParaRPr dirty="0">
              <a:latin typeface="Roboto"/>
              <a:ea typeface="Roboto"/>
              <a:cs typeface="Roboto"/>
              <a:sym typeface="Roboto"/>
            </a:endParaRPr>
          </a:p>
        </p:txBody>
      </p:sp>
      <p:grpSp>
        <p:nvGrpSpPr>
          <p:cNvPr id="2" name="Group 1">
            <a:extLst>
              <a:ext uri="{FF2B5EF4-FFF2-40B4-BE49-F238E27FC236}">
                <a16:creationId xmlns:a16="http://schemas.microsoft.com/office/drawing/2014/main" id="{FF164809-EC4A-40EE-8599-981CD5D00E5F}"/>
              </a:ext>
            </a:extLst>
          </p:cNvPr>
          <p:cNvGrpSpPr/>
          <p:nvPr/>
        </p:nvGrpSpPr>
        <p:grpSpPr>
          <a:xfrm>
            <a:off x="2160000" y="3271025"/>
            <a:ext cx="648000" cy="720000"/>
            <a:chOff x="2412164" y="3180767"/>
            <a:chExt cx="648000" cy="720000"/>
          </a:xfrm>
        </p:grpSpPr>
        <p:sp>
          <p:nvSpPr>
            <p:cNvPr id="12" name="PA-平行四边形 11">
              <a:extLst>
                <a:ext uri="{FF2B5EF4-FFF2-40B4-BE49-F238E27FC236}">
                  <a16:creationId xmlns:a16="http://schemas.microsoft.com/office/drawing/2014/main" id="{045D8681-2E2E-4E9C-B614-77E905FC5744}"/>
                </a:ext>
              </a:extLst>
            </p:cNvPr>
            <p:cNvSpPr/>
            <p:nvPr>
              <p:custDataLst>
                <p:tags r:id="rId2"/>
              </p:custDataLst>
            </p:nvPr>
          </p:nvSpPr>
          <p:spPr>
            <a:xfrm rot="5400000">
              <a:off x="2390452" y="3270767"/>
              <a:ext cx="720000" cy="540000"/>
            </a:xfrm>
            <a:prstGeom prst="parallelogram">
              <a:avLst>
                <a:gd name="adj" fmla="val 21059"/>
              </a:avLst>
            </a:prstGeom>
            <a:no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PA-组合 2">
              <a:extLst>
                <a:ext uri="{FF2B5EF4-FFF2-40B4-BE49-F238E27FC236}">
                  <a16:creationId xmlns:a16="http://schemas.microsoft.com/office/drawing/2014/main" id="{E0AC38A5-E6E3-436D-A06C-3A869E46E11D}"/>
                </a:ext>
              </a:extLst>
            </p:cNvPr>
            <p:cNvGrpSpPr/>
            <p:nvPr>
              <p:custDataLst>
                <p:tags r:id="rId3"/>
              </p:custDataLst>
            </p:nvPr>
          </p:nvGrpSpPr>
          <p:grpSpPr>
            <a:xfrm>
              <a:off x="2412164" y="3271040"/>
              <a:ext cx="648000" cy="539454"/>
              <a:chOff x="763808" y="3877502"/>
              <a:chExt cx="648000" cy="539454"/>
            </a:xfrm>
          </p:grpSpPr>
          <p:sp>
            <p:nvSpPr>
              <p:cNvPr id="14" name="PA-平行四边形 33">
                <a:extLst>
                  <a:ext uri="{FF2B5EF4-FFF2-40B4-BE49-F238E27FC236}">
                    <a16:creationId xmlns:a16="http://schemas.microsoft.com/office/drawing/2014/main" id="{B32C7EF5-A2F6-4A6D-A46C-BC84BA6ACF89}"/>
                  </a:ext>
                </a:extLst>
              </p:cNvPr>
              <p:cNvSpPr/>
              <p:nvPr>
                <p:custDataLst>
                  <p:tags r:id="rId4"/>
                </p:custDataLst>
              </p:nvPr>
            </p:nvSpPr>
            <p:spPr>
              <a:xfrm rot="720000">
                <a:off x="763808" y="3877502"/>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PA-平行四边形 40">
                <a:extLst>
                  <a:ext uri="{FF2B5EF4-FFF2-40B4-BE49-F238E27FC236}">
                    <a16:creationId xmlns:a16="http://schemas.microsoft.com/office/drawing/2014/main" id="{4A689DC8-A9AD-4ABA-AE9A-2EEC4FBA3EB4}"/>
                  </a:ext>
                </a:extLst>
              </p:cNvPr>
              <p:cNvSpPr/>
              <p:nvPr>
                <p:custDataLst>
                  <p:tags r:id="rId5"/>
                </p:custDataLst>
              </p:nvPr>
            </p:nvSpPr>
            <p:spPr>
              <a:xfrm rot="720000">
                <a:off x="763808" y="3973151"/>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PA-平行四边形 41">
                <a:extLst>
                  <a:ext uri="{FF2B5EF4-FFF2-40B4-BE49-F238E27FC236}">
                    <a16:creationId xmlns:a16="http://schemas.microsoft.com/office/drawing/2014/main" id="{E4687B20-967C-40DC-96FB-78BFA4BF8214}"/>
                  </a:ext>
                </a:extLst>
              </p:cNvPr>
              <p:cNvSpPr/>
              <p:nvPr>
                <p:custDataLst>
                  <p:tags r:id="rId6"/>
                </p:custDataLst>
              </p:nvPr>
            </p:nvSpPr>
            <p:spPr>
              <a:xfrm rot="720000">
                <a:off x="763808" y="4362956"/>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PA-平行四边形 42">
                <a:extLst>
                  <a:ext uri="{FF2B5EF4-FFF2-40B4-BE49-F238E27FC236}">
                    <a16:creationId xmlns:a16="http://schemas.microsoft.com/office/drawing/2014/main" id="{5573E21B-71CC-427D-860E-6768EDC807E8}"/>
                  </a:ext>
                </a:extLst>
              </p:cNvPr>
              <p:cNvSpPr/>
              <p:nvPr>
                <p:custDataLst>
                  <p:tags r:id="rId7"/>
                </p:custDataLst>
              </p:nvPr>
            </p:nvSpPr>
            <p:spPr>
              <a:xfrm rot="720000">
                <a:off x="763808" y="4168189"/>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PA-平行四边形 43">
                <a:extLst>
                  <a:ext uri="{FF2B5EF4-FFF2-40B4-BE49-F238E27FC236}">
                    <a16:creationId xmlns:a16="http://schemas.microsoft.com/office/drawing/2014/main" id="{D274164B-B39B-4290-86BD-F595AAB9DD4B}"/>
                  </a:ext>
                </a:extLst>
              </p:cNvPr>
              <p:cNvSpPr/>
              <p:nvPr>
                <p:custDataLst>
                  <p:tags r:id="rId8"/>
                </p:custDataLst>
              </p:nvPr>
            </p:nvSpPr>
            <p:spPr>
              <a:xfrm rot="720000">
                <a:off x="763808" y="4264653"/>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PA-平行四边形 44">
                <a:extLst>
                  <a:ext uri="{FF2B5EF4-FFF2-40B4-BE49-F238E27FC236}">
                    <a16:creationId xmlns:a16="http://schemas.microsoft.com/office/drawing/2014/main" id="{5A9B919A-47EA-438A-961B-7EABC85929BA}"/>
                  </a:ext>
                </a:extLst>
              </p:cNvPr>
              <p:cNvSpPr/>
              <p:nvPr>
                <p:custDataLst>
                  <p:tags r:id="rId9"/>
                </p:custDataLst>
              </p:nvPr>
            </p:nvSpPr>
            <p:spPr>
              <a:xfrm rot="720000">
                <a:off x="763808" y="4071638"/>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21" name="PA-Graphic 3" descr="Lightbulb outline">
            <a:extLst>
              <a:ext uri="{FF2B5EF4-FFF2-40B4-BE49-F238E27FC236}">
                <a16:creationId xmlns:a16="http://schemas.microsoft.com/office/drawing/2014/main" id="{4CCD9E5B-205C-423D-92E8-E0EA847E8039}"/>
              </a:ext>
            </a:extLst>
          </p:cNvPr>
          <p:cNvPicPr>
            <a:picLocks noChangeAspect="1"/>
          </p:cNvPicPr>
          <p:nvPr>
            <p:custDataLst>
              <p:tags r:id="rId1"/>
            </p:custDataLst>
          </p:nvPr>
        </p:nvPicPr>
        <p:blipFill>
          <a:blip r:embed="rId12">
            <a:extLst>
              <a:ext uri="{96DAC541-7B7A-43D3-8B79-37D633B846F1}">
                <asvg:svgBlip xmlns:asvg="http://schemas.microsoft.com/office/drawing/2016/SVG/main" r:embed="rId13"/>
              </a:ext>
            </a:extLst>
          </a:blip>
          <a:stretch>
            <a:fillRect/>
          </a:stretch>
        </p:blipFill>
        <p:spPr>
          <a:xfrm>
            <a:off x="6375714" y="3271025"/>
            <a:ext cx="720000" cy="720000"/>
          </a:xfrm>
          <a:prstGeom prst="rect">
            <a:avLst/>
          </a:prstGeom>
        </p:spPr>
      </p:pic>
      <p:sp>
        <p:nvSpPr>
          <p:cNvPr id="22" name="TextBox 21">
            <a:extLst>
              <a:ext uri="{FF2B5EF4-FFF2-40B4-BE49-F238E27FC236}">
                <a16:creationId xmlns:a16="http://schemas.microsoft.com/office/drawing/2014/main" id="{E130FB4B-28F4-4BDA-9DE2-06977860C3A4}"/>
              </a:ext>
            </a:extLst>
          </p:cNvPr>
          <p:cNvSpPr txBox="1"/>
          <p:nvPr/>
        </p:nvSpPr>
        <p:spPr>
          <a:xfrm>
            <a:off x="4032000" y="3431322"/>
            <a:ext cx="1079999" cy="307777"/>
          </a:xfrm>
          <a:custGeom>
            <a:avLst/>
            <a:gdLst>
              <a:gd name="connsiteX0" fmla="*/ 0 w 1079999"/>
              <a:gd name="connsiteY0" fmla="*/ 0 h 307777"/>
              <a:gd name="connsiteX1" fmla="*/ 529200 w 1079999"/>
              <a:gd name="connsiteY1" fmla="*/ 0 h 307777"/>
              <a:gd name="connsiteX2" fmla="*/ 1079999 w 1079999"/>
              <a:gd name="connsiteY2" fmla="*/ 0 h 307777"/>
              <a:gd name="connsiteX3" fmla="*/ 1079999 w 1079999"/>
              <a:gd name="connsiteY3" fmla="*/ 307777 h 307777"/>
              <a:gd name="connsiteX4" fmla="*/ 540000 w 1079999"/>
              <a:gd name="connsiteY4" fmla="*/ 307777 h 307777"/>
              <a:gd name="connsiteX5" fmla="*/ 0 w 1079999"/>
              <a:gd name="connsiteY5" fmla="*/ 307777 h 307777"/>
              <a:gd name="connsiteX6" fmla="*/ 0 w 1079999"/>
              <a:gd name="connsiteY6" fmla="*/ 0 h 307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999" h="307777" extrusionOk="0">
                <a:moveTo>
                  <a:pt x="0" y="0"/>
                </a:moveTo>
                <a:cubicBezTo>
                  <a:pt x="151786" y="-6673"/>
                  <a:pt x="359739" y="-3433"/>
                  <a:pt x="529200" y="0"/>
                </a:cubicBezTo>
                <a:cubicBezTo>
                  <a:pt x="698661" y="3433"/>
                  <a:pt x="955783" y="21985"/>
                  <a:pt x="1079999" y="0"/>
                </a:cubicBezTo>
                <a:cubicBezTo>
                  <a:pt x="1069165" y="62246"/>
                  <a:pt x="1068981" y="219189"/>
                  <a:pt x="1079999" y="307777"/>
                </a:cubicBezTo>
                <a:cubicBezTo>
                  <a:pt x="881685" y="311366"/>
                  <a:pt x="762458" y="290279"/>
                  <a:pt x="540000" y="307777"/>
                </a:cubicBezTo>
                <a:cubicBezTo>
                  <a:pt x="317542" y="325275"/>
                  <a:pt x="234880" y="283074"/>
                  <a:pt x="0" y="307777"/>
                </a:cubicBezTo>
                <a:cubicBezTo>
                  <a:pt x="9866" y="171271"/>
                  <a:pt x="-8953" y="65853"/>
                  <a:pt x="0" y="0"/>
                </a:cubicBezTo>
                <a:close/>
              </a:path>
            </a:pathLst>
          </a:custGeom>
          <a:noFill/>
          <a:ln w="12700" cap="rnd">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CA" altLang="zh-CN" b="1" dirty="0">
                <a:solidFill>
                  <a:srgbClr val="595959"/>
                </a:solidFill>
                <a:latin typeface="Roboto"/>
                <a:ea typeface="Roboto"/>
                <a:sym typeface="Roboto"/>
              </a:rPr>
              <a:t>HVAC</a:t>
            </a:r>
            <a:endParaRPr lang="en" altLang="zh-CN" b="1" dirty="0">
              <a:solidFill>
                <a:srgbClr val="595959"/>
              </a:solidFill>
              <a:latin typeface="Roboto"/>
              <a:ea typeface="Roboto"/>
              <a:sym typeface="Roboto"/>
            </a:endParaRPr>
          </a:p>
        </p:txBody>
      </p:sp>
      <p:sp>
        <p:nvSpPr>
          <p:cNvPr id="23" name="TextBox 22">
            <a:extLst>
              <a:ext uri="{FF2B5EF4-FFF2-40B4-BE49-F238E27FC236}">
                <a16:creationId xmlns:a16="http://schemas.microsoft.com/office/drawing/2014/main" id="{D0AC6635-2941-4A42-8FBB-186370F58B45}"/>
              </a:ext>
            </a:extLst>
          </p:cNvPr>
          <p:cNvSpPr txBox="1"/>
          <p:nvPr/>
        </p:nvSpPr>
        <p:spPr>
          <a:xfrm>
            <a:off x="1778288" y="1751899"/>
            <a:ext cx="1440000" cy="540000"/>
          </a:xfrm>
          <a:custGeom>
            <a:avLst/>
            <a:gdLst>
              <a:gd name="connsiteX0" fmla="*/ 0 w 1440000"/>
              <a:gd name="connsiteY0" fmla="*/ 0 h 540000"/>
              <a:gd name="connsiteX1" fmla="*/ 465600 w 1440000"/>
              <a:gd name="connsiteY1" fmla="*/ 0 h 540000"/>
              <a:gd name="connsiteX2" fmla="*/ 902400 w 1440000"/>
              <a:gd name="connsiteY2" fmla="*/ 0 h 540000"/>
              <a:gd name="connsiteX3" fmla="*/ 1440000 w 1440000"/>
              <a:gd name="connsiteY3" fmla="*/ 0 h 540000"/>
              <a:gd name="connsiteX4" fmla="*/ 1440000 w 1440000"/>
              <a:gd name="connsiteY4" fmla="*/ 540000 h 540000"/>
              <a:gd name="connsiteX5" fmla="*/ 988800 w 1440000"/>
              <a:gd name="connsiteY5" fmla="*/ 540000 h 540000"/>
              <a:gd name="connsiteX6" fmla="*/ 480000 w 1440000"/>
              <a:gd name="connsiteY6" fmla="*/ 540000 h 540000"/>
              <a:gd name="connsiteX7" fmla="*/ 0 w 1440000"/>
              <a:gd name="connsiteY7" fmla="*/ 540000 h 540000"/>
              <a:gd name="connsiteX8" fmla="*/ 0 w 1440000"/>
              <a:gd name="connsiteY8" fmla="*/ 0 h 54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0000" h="540000" extrusionOk="0">
                <a:moveTo>
                  <a:pt x="0" y="0"/>
                </a:moveTo>
                <a:cubicBezTo>
                  <a:pt x="211073" y="7187"/>
                  <a:pt x="234746" y="-13453"/>
                  <a:pt x="465600" y="0"/>
                </a:cubicBezTo>
                <a:cubicBezTo>
                  <a:pt x="696454" y="13453"/>
                  <a:pt x="740077" y="12809"/>
                  <a:pt x="902400" y="0"/>
                </a:cubicBezTo>
                <a:cubicBezTo>
                  <a:pt x="1064723" y="-12809"/>
                  <a:pt x="1329910" y="-10459"/>
                  <a:pt x="1440000" y="0"/>
                </a:cubicBezTo>
                <a:cubicBezTo>
                  <a:pt x="1415187" y="138139"/>
                  <a:pt x="1445480" y="356403"/>
                  <a:pt x="1440000" y="540000"/>
                </a:cubicBezTo>
                <a:cubicBezTo>
                  <a:pt x="1288754" y="537832"/>
                  <a:pt x="1111556" y="534137"/>
                  <a:pt x="988800" y="540000"/>
                </a:cubicBezTo>
                <a:cubicBezTo>
                  <a:pt x="866044" y="545863"/>
                  <a:pt x="590245" y="530281"/>
                  <a:pt x="480000" y="540000"/>
                </a:cubicBezTo>
                <a:cubicBezTo>
                  <a:pt x="369755" y="549719"/>
                  <a:pt x="114027" y="540505"/>
                  <a:pt x="0" y="540000"/>
                </a:cubicBezTo>
                <a:cubicBezTo>
                  <a:pt x="-13581" y="402869"/>
                  <a:pt x="-3659" y="243173"/>
                  <a:pt x="0" y="0"/>
                </a:cubicBezTo>
                <a:close/>
              </a:path>
            </a:pathLst>
          </a:custGeom>
          <a:noFill/>
          <a:ln w="12700" cap="rnd">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CA" altLang="zh-CN" dirty="0">
                <a:solidFill>
                  <a:srgbClr val="595959"/>
                </a:solidFill>
                <a:latin typeface="Roboto"/>
                <a:ea typeface="Roboto"/>
                <a:sym typeface="Roboto"/>
              </a:rPr>
              <a:t>Energy Consumption</a:t>
            </a:r>
            <a:endParaRPr lang="en" altLang="zh-CN" dirty="0">
              <a:solidFill>
                <a:srgbClr val="595959"/>
              </a:solidFill>
              <a:latin typeface="Roboto"/>
              <a:ea typeface="Roboto"/>
              <a:sym typeface="Roboto"/>
            </a:endParaRPr>
          </a:p>
        </p:txBody>
      </p:sp>
      <p:sp>
        <p:nvSpPr>
          <p:cNvPr id="24" name="TextBox 23">
            <a:extLst>
              <a:ext uri="{FF2B5EF4-FFF2-40B4-BE49-F238E27FC236}">
                <a16:creationId xmlns:a16="http://schemas.microsoft.com/office/drawing/2014/main" id="{C186FDAA-1953-4810-B142-E32C94D90DFC}"/>
              </a:ext>
            </a:extLst>
          </p:cNvPr>
          <p:cNvSpPr txBox="1"/>
          <p:nvPr/>
        </p:nvSpPr>
        <p:spPr>
          <a:xfrm>
            <a:off x="3851999" y="1751899"/>
            <a:ext cx="1440000" cy="540000"/>
          </a:xfrm>
          <a:custGeom>
            <a:avLst/>
            <a:gdLst>
              <a:gd name="connsiteX0" fmla="*/ 0 w 1440000"/>
              <a:gd name="connsiteY0" fmla="*/ 0 h 540000"/>
              <a:gd name="connsiteX1" fmla="*/ 465600 w 1440000"/>
              <a:gd name="connsiteY1" fmla="*/ 0 h 540000"/>
              <a:gd name="connsiteX2" fmla="*/ 902400 w 1440000"/>
              <a:gd name="connsiteY2" fmla="*/ 0 h 540000"/>
              <a:gd name="connsiteX3" fmla="*/ 1440000 w 1440000"/>
              <a:gd name="connsiteY3" fmla="*/ 0 h 540000"/>
              <a:gd name="connsiteX4" fmla="*/ 1440000 w 1440000"/>
              <a:gd name="connsiteY4" fmla="*/ 540000 h 540000"/>
              <a:gd name="connsiteX5" fmla="*/ 988800 w 1440000"/>
              <a:gd name="connsiteY5" fmla="*/ 540000 h 540000"/>
              <a:gd name="connsiteX6" fmla="*/ 480000 w 1440000"/>
              <a:gd name="connsiteY6" fmla="*/ 540000 h 540000"/>
              <a:gd name="connsiteX7" fmla="*/ 0 w 1440000"/>
              <a:gd name="connsiteY7" fmla="*/ 540000 h 540000"/>
              <a:gd name="connsiteX8" fmla="*/ 0 w 1440000"/>
              <a:gd name="connsiteY8" fmla="*/ 0 h 54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0000" h="540000" extrusionOk="0">
                <a:moveTo>
                  <a:pt x="0" y="0"/>
                </a:moveTo>
                <a:cubicBezTo>
                  <a:pt x="211073" y="7187"/>
                  <a:pt x="234746" y="-13453"/>
                  <a:pt x="465600" y="0"/>
                </a:cubicBezTo>
                <a:cubicBezTo>
                  <a:pt x="696454" y="13453"/>
                  <a:pt x="740077" y="12809"/>
                  <a:pt x="902400" y="0"/>
                </a:cubicBezTo>
                <a:cubicBezTo>
                  <a:pt x="1064723" y="-12809"/>
                  <a:pt x="1329910" y="-10459"/>
                  <a:pt x="1440000" y="0"/>
                </a:cubicBezTo>
                <a:cubicBezTo>
                  <a:pt x="1415187" y="138139"/>
                  <a:pt x="1445480" y="356403"/>
                  <a:pt x="1440000" y="540000"/>
                </a:cubicBezTo>
                <a:cubicBezTo>
                  <a:pt x="1288754" y="537832"/>
                  <a:pt x="1111556" y="534137"/>
                  <a:pt x="988800" y="540000"/>
                </a:cubicBezTo>
                <a:cubicBezTo>
                  <a:pt x="866044" y="545863"/>
                  <a:pt x="590245" y="530281"/>
                  <a:pt x="480000" y="540000"/>
                </a:cubicBezTo>
                <a:cubicBezTo>
                  <a:pt x="369755" y="549719"/>
                  <a:pt x="114027" y="540505"/>
                  <a:pt x="0" y="540000"/>
                </a:cubicBezTo>
                <a:cubicBezTo>
                  <a:pt x="-13581" y="402869"/>
                  <a:pt x="-3659" y="243173"/>
                  <a:pt x="0" y="0"/>
                </a:cubicBezTo>
                <a:close/>
              </a:path>
            </a:pathLst>
          </a:custGeom>
          <a:noFill/>
          <a:ln w="12700" cap="rnd">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US" altLang="zh-CN" dirty="0">
                <a:solidFill>
                  <a:srgbClr val="595959"/>
                </a:solidFill>
                <a:latin typeface="Roboto"/>
                <a:ea typeface="Roboto"/>
                <a:sym typeface="Roboto"/>
              </a:rPr>
              <a:t>Indoor Temperature</a:t>
            </a:r>
            <a:endParaRPr lang="en" altLang="zh-CN" dirty="0">
              <a:solidFill>
                <a:srgbClr val="595959"/>
              </a:solidFill>
              <a:latin typeface="Roboto"/>
              <a:ea typeface="Roboto"/>
              <a:sym typeface="Roboto"/>
            </a:endParaRPr>
          </a:p>
        </p:txBody>
      </p:sp>
      <p:sp>
        <p:nvSpPr>
          <p:cNvPr id="25" name="TextBox 24">
            <a:extLst>
              <a:ext uri="{FF2B5EF4-FFF2-40B4-BE49-F238E27FC236}">
                <a16:creationId xmlns:a16="http://schemas.microsoft.com/office/drawing/2014/main" id="{B666E0F5-BA45-412D-8B90-9309362D5EDD}"/>
              </a:ext>
            </a:extLst>
          </p:cNvPr>
          <p:cNvSpPr txBox="1"/>
          <p:nvPr/>
        </p:nvSpPr>
        <p:spPr>
          <a:xfrm>
            <a:off x="6015714" y="1751899"/>
            <a:ext cx="1440000" cy="540000"/>
          </a:xfrm>
          <a:custGeom>
            <a:avLst/>
            <a:gdLst>
              <a:gd name="connsiteX0" fmla="*/ 0 w 1440000"/>
              <a:gd name="connsiteY0" fmla="*/ 0 h 540000"/>
              <a:gd name="connsiteX1" fmla="*/ 465600 w 1440000"/>
              <a:gd name="connsiteY1" fmla="*/ 0 h 540000"/>
              <a:gd name="connsiteX2" fmla="*/ 902400 w 1440000"/>
              <a:gd name="connsiteY2" fmla="*/ 0 h 540000"/>
              <a:gd name="connsiteX3" fmla="*/ 1440000 w 1440000"/>
              <a:gd name="connsiteY3" fmla="*/ 0 h 540000"/>
              <a:gd name="connsiteX4" fmla="*/ 1440000 w 1440000"/>
              <a:gd name="connsiteY4" fmla="*/ 540000 h 540000"/>
              <a:gd name="connsiteX5" fmla="*/ 988800 w 1440000"/>
              <a:gd name="connsiteY5" fmla="*/ 540000 h 540000"/>
              <a:gd name="connsiteX6" fmla="*/ 480000 w 1440000"/>
              <a:gd name="connsiteY6" fmla="*/ 540000 h 540000"/>
              <a:gd name="connsiteX7" fmla="*/ 0 w 1440000"/>
              <a:gd name="connsiteY7" fmla="*/ 540000 h 540000"/>
              <a:gd name="connsiteX8" fmla="*/ 0 w 1440000"/>
              <a:gd name="connsiteY8" fmla="*/ 0 h 54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0000" h="540000" extrusionOk="0">
                <a:moveTo>
                  <a:pt x="0" y="0"/>
                </a:moveTo>
                <a:cubicBezTo>
                  <a:pt x="211073" y="7187"/>
                  <a:pt x="234746" y="-13453"/>
                  <a:pt x="465600" y="0"/>
                </a:cubicBezTo>
                <a:cubicBezTo>
                  <a:pt x="696454" y="13453"/>
                  <a:pt x="740077" y="12809"/>
                  <a:pt x="902400" y="0"/>
                </a:cubicBezTo>
                <a:cubicBezTo>
                  <a:pt x="1064723" y="-12809"/>
                  <a:pt x="1329910" y="-10459"/>
                  <a:pt x="1440000" y="0"/>
                </a:cubicBezTo>
                <a:cubicBezTo>
                  <a:pt x="1415187" y="138139"/>
                  <a:pt x="1445480" y="356403"/>
                  <a:pt x="1440000" y="540000"/>
                </a:cubicBezTo>
                <a:cubicBezTo>
                  <a:pt x="1288754" y="537832"/>
                  <a:pt x="1111556" y="534137"/>
                  <a:pt x="988800" y="540000"/>
                </a:cubicBezTo>
                <a:cubicBezTo>
                  <a:pt x="866044" y="545863"/>
                  <a:pt x="590245" y="530281"/>
                  <a:pt x="480000" y="540000"/>
                </a:cubicBezTo>
                <a:cubicBezTo>
                  <a:pt x="369755" y="549719"/>
                  <a:pt x="114027" y="540505"/>
                  <a:pt x="0" y="540000"/>
                </a:cubicBezTo>
                <a:cubicBezTo>
                  <a:pt x="-13581" y="402869"/>
                  <a:pt x="-3659" y="243173"/>
                  <a:pt x="0" y="0"/>
                </a:cubicBezTo>
                <a:close/>
              </a:path>
            </a:pathLst>
          </a:custGeom>
          <a:noFill/>
          <a:ln w="12700" cap="rnd">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US" altLang="zh-CN" dirty="0">
                <a:solidFill>
                  <a:srgbClr val="595959"/>
                </a:solidFill>
                <a:latin typeface="Roboto"/>
                <a:ea typeface="Roboto"/>
                <a:sym typeface="Roboto"/>
              </a:rPr>
              <a:t>Indoor Brightness</a:t>
            </a:r>
            <a:endParaRPr lang="en" altLang="zh-CN" dirty="0">
              <a:solidFill>
                <a:srgbClr val="595959"/>
              </a:solidFill>
              <a:latin typeface="Roboto"/>
              <a:ea typeface="Roboto"/>
              <a:sym typeface="Roboto"/>
            </a:endParaRPr>
          </a:p>
        </p:txBody>
      </p:sp>
      <p:sp>
        <p:nvSpPr>
          <p:cNvPr id="26" name="TextBox 25">
            <a:extLst>
              <a:ext uri="{FF2B5EF4-FFF2-40B4-BE49-F238E27FC236}">
                <a16:creationId xmlns:a16="http://schemas.microsoft.com/office/drawing/2014/main" id="{2974B82C-C3B0-4A98-A22F-32FF33366FB0}"/>
              </a:ext>
            </a:extLst>
          </p:cNvPr>
          <p:cNvSpPr txBox="1"/>
          <p:nvPr/>
        </p:nvSpPr>
        <p:spPr>
          <a:xfrm>
            <a:off x="1944000" y="4014525"/>
            <a:ext cx="1079999" cy="307777"/>
          </a:xfrm>
          <a:custGeom>
            <a:avLst/>
            <a:gdLst>
              <a:gd name="connsiteX0" fmla="*/ 0 w 1079999"/>
              <a:gd name="connsiteY0" fmla="*/ 0 h 307777"/>
              <a:gd name="connsiteX1" fmla="*/ 529200 w 1079999"/>
              <a:gd name="connsiteY1" fmla="*/ 0 h 307777"/>
              <a:gd name="connsiteX2" fmla="*/ 1079999 w 1079999"/>
              <a:gd name="connsiteY2" fmla="*/ 0 h 307777"/>
              <a:gd name="connsiteX3" fmla="*/ 1079999 w 1079999"/>
              <a:gd name="connsiteY3" fmla="*/ 307777 h 307777"/>
              <a:gd name="connsiteX4" fmla="*/ 540000 w 1079999"/>
              <a:gd name="connsiteY4" fmla="*/ 307777 h 307777"/>
              <a:gd name="connsiteX5" fmla="*/ 0 w 1079999"/>
              <a:gd name="connsiteY5" fmla="*/ 307777 h 307777"/>
              <a:gd name="connsiteX6" fmla="*/ 0 w 1079999"/>
              <a:gd name="connsiteY6" fmla="*/ 0 h 307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999" h="307777" extrusionOk="0">
                <a:moveTo>
                  <a:pt x="0" y="0"/>
                </a:moveTo>
                <a:cubicBezTo>
                  <a:pt x="151786" y="-6673"/>
                  <a:pt x="359739" y="-3433"/>
                  <a:pt x="529200" y="0"/>
                </a:cubicBezTo>
                <a:cubicBezTo>
                  <a:pt x="698661" y="3433"/>
                  <a:pt x="955783" y="21985"/>
                  <a:pt x="1079999" y="0"/>
                </a:cubicBezTo>
                <a:cubicBezTo>
                  <a:pt x="1069165" y="62246"/>
                  <a:pt x="1068981" y="219189"/>
                  <a:pt x="1079999" y="307777"/>
                </a:cubicBezTo>
                <a:cubicBezTo>
                  <a:pt x="881685" y="311366"/>
                  <a:pt x="762458" y="290279"/>
                  <a:pt x="540000" y="307777"/>
                </a:cubicBezTo>
                <a:cubicBezTo>
                  <a:pt x="317542" y="325275"/>
                  <a:pt x="234880" y="283074"/>
                  <a:pt x="0" y="307777"/>
                </a:cubicBezTo>
                <a:cubicBezTo>
                  <a:pt x="9866" y="171271"/>
                  <a:pt x="-8953" y="65853"/>
                  <a:pt x="0" y="0"/>
                </a:cubicBezTo>
                <a:close/>
              </a:path>
            </a:pathLst>
          </a:custGeom>
          <a:noFill/>
          <a:ln w="12700" cap="rnd">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US" altLang="zh-CN" b="1" dirty="0">
                <a:solidFill>
                  <a:srgbClr val="387F4C"/>
                </a:solidFill>
                <a:latin typeface="Roboto"/>
                <a:ea typeface="Roboto"/>
                <a:sym typeface="Roboto"/>
              </a:rPr>
              <a:t>Open</a:t>
            </a:r>
            <a:endParaRPr lang="en" altLang="zh-CN" b="1" dirty="0">
              <a:solidFill>
                <a:srgbClr val="387F4C"/>
              </a:solidFill>
              <a:latin typeface="Roboto"/>
              <a:ea typeface="Roboto"/>
              <a:sym typeface="Roboto"/>
            </a:endParaRPr>
          </a:p>
        </p:txBody>
      </p:sp>
      <p:sp>
        <p:nvSpPr>
          <p:cNvPr id="4" name="Arrow: Up 3">
            <a:extLst>
              <a:ext uri="{FF2B5EF4-FFF2-40B4-BE49-F238E27FC236}">
                <a16:creationId xmlns:a16="http://schemas.microsoft.com/office/drawing/2014/main" id="{E628BA0F-D5FA-41D8-AFBC-F966A5CF14E1}"/>
              </a:ext>
            </a:extLst>
          </p:cNvPr>
          <p:cNvSpPr/>
          <p:nvPr/>
        </p:nvSpPr>
        <p:spPr>
          <a:xfrm>
            <a:off x="5111999" y="1840618"/>
            <a:ext cx="180000" cy="360000"/>
          </a:xfrm>
          <a:prstGeom prst="upArrow">
            <a:avLst>
              <a:gd name="adj1" fmla="val 50000"/>
              <a:gd name="adj2" fmla="val 113501"/>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7" name="Straight Arrow Connector 26">
            <a:extLst>
              <a:ext uri="{FF2B5EF4-FFF2-40B4-BE49-F238E27FC236}">
                <a16:creationId xmlns:a16="http://schemas.microsoft.com/office/drawing/2014/main" id="{1D13CF34-9121-45BF-BC71-7BA129D2637C}"/>
              </a:ext>
            </a:extLst>
          </p:cNvPr>
          <p:cNvCxnSpPr>
            <a:stCxn id="12" idx="5"/>
            <a:endCxn id="24" idx="2"/>
          </p:cNvCxnSpPr>
          <p:nvPr/>
        </p:nvCxnSpPr>
        <p:spPr>
          <a:xfrm flipV="1">
            <a:off x="2498288" y="2291899"/>
            <a:ext cx="2073711" cy="1035985"/>
          </a:xfrm>
          <a:prstGeom prst="straightConnector1">
            <a:avLst/>
          </a:prstGeom>
          <a:ln w="12700">
            <a:solidFill>
              <a:srgbClr val="595959"/>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E1E5760-4143-43C2-A800-533F6024ADE2}"/>
              </a:ext>
            </a:extLst>
          </p:cNvPr>
          <p:cNvCxnSpPr>
            <a:cxnSpLocks/>
            <a:stCxn id="12" idx="5"/>
            <a:endCxn id="25" idx="2"/>
          </p:cNvCxnSpPr>
          <p:nvPr/>
        </p:nvCxnSpPr>
        <p:spPr>
          <a:xfrm flipV="1">
            <a:off x="2498288" y="2291899"/>
            <a:ext cx="4237426" cy="1035985"/>
          </a:xfrm>
          <a:prstGeom prst="straightConnector1">
            <a:avLst/>
          </a:prstGeom>
          <a:ln w="12700">
            <a:solidFill>
              <a:srgbClr val="595959"/>
            </a:solidFill>
            <a:tailEnd type="triangle"/>
          </a:ln>
        </p:spPr>
        <p:style>
          <a:lnRef idx="1">
            <a:schemeClr val="accent1"/>
          </a:lnRef>
          <a:fillRef idx="0">
            <a:schemeClr val="accent1"/>
          </a:fillRef>
          <a:effectRef idx="0">
            <a:schemeClr val="accent1"/>
          </a:effectRef>
          <a:fontRef idx="minor">
            <a:schemeClr val="tx1"/>
          </a:fontRef>
        </p:style>
      </p:cxnSp>
      <p:sp>
        <p:nvSpPr>
          <p:cNvPr id="34" name="Arrow: Up 33">
            <a:extLst>
              <a:ext uri="{FF2B5EF4-FFF2-40B4-BE49-F238E27FC236}">
                <a16:creationId xmlns:a16="http://schemas.microsoft.com/office/drawing/2014/main" id="{5FC64B52-6ECA-4D4E-ACE4-718231A2BC7B}"/>
              </a:ext>
            </a:extLst>
          </p:cNvPr>
          <p:cNvSpPr/>
          <p:nvPr/>
        </p:nvSpPr>
        <p:spPr>
          <a:xfrm>
            <a:off x="7275712" y="1840618"/>
            <a:ext cx="180000" cy="360000"/>
          </a:xfrm>
          <a:prstGeom prst="upArrow">
            <a:avLst>
              <a:gd name="adj1" fmla="val 50000"/>
              <a:gd name="adj2" fmla="val 113501"/>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5" name="Straight Arrow Connector 34">
            <a:extLst>
              <a:ext uri="{FF2B5EF4-FFF2-40B4-BE49-F238E27FC236}">
                <a16:creationId xmlns:a16="http://schemas.microsoft.com/office/drawing/2014/main" id="{E6804DD8-2106-4C5D-8265-D95351B2EC0A}"/>
              </a:ext>
            </a:extLst>
          </p:cNvPr>
          <p:cNvCxnSpPr>
            <a:cxnSpLocks/>
            <a:stCxn id="24" idx="2"/>
            <a:endCxn id="22" idx="0"/>
          </p:cNvCxnSpPr>
          <p:nvPr/>
        </p:nvCxnSpPr>
        <p:spPr>
          <a:xfrm>
            <a:off x="4571999" y="2291899"/>
            <a:ext cx="1" cy="1139423"/>
          </a:xfrm>
          <a:prstGeom prst="straightConnector1">
            <a:avLst/>
          </a:prstGeom>
          <a:ln w="12700">
            <a:solidFill>
              <a:srgbClr val="595959"/>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FDA8A511-9F90-4C5F-8214-7030048AAE90}"/>
              </a:ext>
            </a:extLst>
          </p:cNvPr>
          <p:cNvCxnSpPr>
            <a:cxnSpLocks/>
          </p:cNvCxnSpPr>
          <p:nvPr/>
        </p:nvCxnSpPr>
        <p:spPr>
          <a:xfrm flipH="1" flipV="1">
            <a:off x="4680000" y="2291899"/>
            <a:ext cx="1" cy="1139423"/>
          </a:xfrm>
          <a:prstGeom prst="straightConnector1">
            <a:avLst/>
          </a:prstGeom>
          <a:ln w="12700">
            <a:solidFill>
              <a:srgbClr val="595959"/>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82411132-8156-4924-92A6-D23738DA1424}"/>
              </a:ext>
            </a:extLst>
          </p:cNvPr>
          <p:cNvCxnSpPr>
            <a:cxnSpLocks/>
            <a:stCxn id="22" idx="0"/>
            <a:endCxn id="23" idx="2"/>
          </p:cNvCxnSpPr>
          <p:nvPr/>
        </p:nvCxnSpPr>
        <p:spPr>
          <a:xfrm flipH="1" flipV="1">
            <a:off x="2498288" y="2291899"/>
            <a:ext cx="2073712" cy="1139423"/>
          </a:xfrm>
          <a:prstGeom prst="straightConnector1">
            <a:avLst/>
          </a:prstGeom>
          <a:ln w="12700">
            <a:solidFill>
              <a:srgbClr val="595959"/>
            </a:solidFill>
            <a:tailEnd type="triangle"/>
          </a:ln>
        </p:spPr>
        <p:style>
          <a:lnRef idx="1">
            <a:schemeClr val="accent1"/>
          </a:lnRef>
          <a:fillRef idx="0">
            <a:schemeClr val="accent1"/>
          </a:fillRef>
          <a:effectRef idx="0">
            <a:schemeClr val="accent1"/>
          </a:effectRef>
          <a:fontRef idx="minor">
            <a:schemeClr val="tx1"/>
          </a:fontRef>
        </p:style>
      </p:cxnSp>
      <p:sp>
        <p:nvSpPr>
          <p:cNvPr id="44" name="Arrow: Up 43">
            <a:extLst>
              <a:ext uri="{FF2B5EF4-FFF2-40B4-BE49-F238E27FC236}">
                <a16:creationId xmlns:a16="http://schemas.microsoft.com/office/drawing/2014/main" id="{12FD3C1A-B42A-4355-8EC8-441D8C8298DE}"/>
              </a:ext>
            </a:extLst>
          </p:cNvPr>
          <p:cNvSpPr/>
          <p:nvPr/>
        </p:nvSpPr>
        <p:spPr>
          <a:xfrm>
            <a:off x="3023999" y="1840618"/>
            <a:ext cx="180000" cy="360000"/>
          </a:xfrm>
          <a:prstGeom prst="upArrow">
            <a:avLst>
              <a:gd name="adj1" fmla="val 50000"/>
              <a:gd name="adj2" fmla="val 113501"/>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5" name="Straight Arrow Connector 44">
            <a:extLst>
              <a:ext uri="{FF2B5EF4-FFF2-40B4-BE49-F238E27FC236}">
                <a16:creationId xmlns:a16="http://schemas.microsoft.com/office/drawing/2014/main" id="{7E9334F9-3086-4A52-A237-70F4B2AB8873}"/>
              </a:ext>
            </a:extLst>
          </p:cNvPr>
          <p:cNvCxnSpPr>
            <a:cxnSpLocks/>
            <a:stCxn id="25" idx="2"/>
            <a:endCxn id="21" idx="0"/>
          </p:cNvCxnSpPr>
          <p:nvPr/>
        </p:nvCxnSpPr>
        <p:spPr>
          <a:xfrm>
            <a:off x="6735714" y="2291899"/>
            <a:ext cx="0" cy="979126"/>
          </a:xfrm>
          <a:prstGeom prst="straightConnector1">
            <a:avLst/>
          </a:prstGeom>
          <a:ln w="12700">
            <a:solidFill>
              <a:srgbClr val="595959"/>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5287131C-084F-45D1-9353-1AEE5E24F592}"/>
              </a:ext>
            </a:extLst>
          </p:cNvPr>
          <p:cNvCxnSpPr>
            <a:cxnSpLocks/>
            <a:stCxn id="21" idx="0"/>
            <a:endCxn id="23" idx="2"/>
          </p:cNvCxnSpPr>
          <p:nvPr/>
        </p:nvCxnSpPr>
        <p:spPr>
          <a:xfrm flipH="1" flipV="1">
            <a:off x="2498288" y="2291899"/>
            <a:ext cx="4237426" cy="979126"/>
          </a:xfrm>
          <a:prstGeom prst="straightConnector1">
            <a:avLst/>
          </a:prstGeom>
          <a:ln w="12700">
            <a:solidFill>
              <a:srgbClr val="595959"/>
            </a:solidFill>
            <a:tailEnd type="triangle"/>
          </a:ln>
        </p:spPr>
        <p:style>
          <a:lnRef idx="1">
            <a:schemeClr val="accent1"/>
          </a:lnRef>
          <a:fillRef idx="0">
            <a:schemeClr val="accent1"/>
          </a:fillRef>
          <a:effectRef idx="0">
            <a:schemeClr val="accent1"/>
          </a:effectRef>
          <a:fontRef idx="minor">
            <a:schemeClr val="tx1"/>
          </a:fontRef>
        </p:style>
      </p:cxnSp>
      <p:sp>
        <p:nvSpPr>
          <p:cNvPr id="54" name="Arrow: Up 53">
            <a:extLst>
              <a:ext uri="{FF2B5EF4-FFF2-40B4-BE49-F238E27FC236}">
                <a16:creationId xmlns:a16="http://schemas.microsoft.com/office/drawing/2014/main" id="{271083EE-054B-4082-9ABC-CAB3EC59400C}"/>
              </a:ext>
            </a:extLst>
          </p:cNvPr>
          <p:cNvSpPr/>
          <p:nvPr/>
        </p:nvSpPr>
        <p:spPr>
          <a:xfrm rot="10800000">
            <a:off x="3218288" y="1840618"/>
            <a:ext cx="180000" cy="360000"/>
          </a:xfrm>
          <a:prstGeom prst="upArrow">
            <a:avLst>
              <a:gd name="adj1" fmla="val 50000"/>
              <a:gd name="adj2" fmla="val 113501"/>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2" name="Straight Arrow Connector 31">
            <a:extLst>
              <a:ext uri="{FF2B5EF4-FFF2-40B4-BE49-F238E27FC236}">
                <a16:creationId xmlns:a16="http://schemas.microsoft.com/office/drawing/2014/main" id="{CB4012EF-79C3-49D0-BEF4-7A77657CB8F6}"/>
              </a:ext>
            </a:extLst>
          </p:cNvPr>
          <p:cNvCxnSpPr>
            <a:cxnSpLocks/>
          </p:cNvCxnSpPr>
          <p:nvPr/>
        </p:nvCxnSpPr>
        <p:spPr>
          <a:xfrm flipV="1">
            <a:off x="6825714" y="2291900"/>
            <a:ext cx="1" cy="979125"/>
          </a:xfrm>
          <a:prstGeom prst="straightConnector1">
            <a:avLst/>
          </a:prstGeom>
          <a:ln w="12700">
            <a:solidFill>
              <a:srgbClr val="595959"/>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08776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500"/>
                                        <p:tgtEl>
                                          <p:spTgt spid="2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fade">
                                      <p:cBhvr>
                                        <p:cTn id="24" dur="500"/>
                                        <p:tgtEl>
                                          <p:spTgt spid="2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fade">
                                      <p:cBhvr>
                                        <p:cTn id="29" dur="500"/>
                                        <p:tgtEl>
                                          <p:spTgt spid="26"/>
                                        </p:tgtEl>
                                      </p:cBhvr>
                                    </p:animEffect>
                                  </p:childTnLst>
                                </p:cTn>
                              </p:par>
                            </p:childTnLst>
                          </p:cTn>
                        </p:par>
                        <p:par>
                          <p:cTn id="30" fill="hold">
                            <p:stCondLst>
                              <p:cond delay="500"/>
                            </p:stCondLst>
                            <p:childTnLst>
                              <p:par>
                                <p:cTn id="31" presetID="10" presetClass="entr" presetSubtype="0" fill="hold" nodeType="afterEffect">
                                  <p:stCondLst>
                                    <p:cond delay="0"/>
                                  </p:stCondLst>
                                  <p:childTnLst>
                                    <p:set>
                                      <p:cBhvr>
                                        <p:cTn id="32" dur="1" fill="hold">
                                          <p:stCondLst>
                                            <p:cond delay="0"/>
                                          </p:stCondLst>
                                        </p:cTn>
                                        <p:tgtEl>
                                          <p:spTgt spid="27"/>
                                        </p:tgtEl>
                                        <p:attrNameLst>
                                          <p:attrName>style.visibility</p:attrName>
                                        </p:attrNameLst>
                                      </p:cBhvr>
                                      <p:to>
                                        <p:strVal val="visible"/>
                                      </p:to>
                                    </p:set>
                                    <p:animEffect transition="in" filter="fade">
                                      <p:cBhvr>
                                        <p:cTn id="33" dur="500"/>
                                        <p:tgtEl>
                                          <p:spTgt spid="27"/>
                                        </p:tgtEl>
                                      </p:cBhvr>
                                    </p:animEffect>
                                  </p:childTnLst>
                                </p:cTn>
                              </p:par>
                              <p:par>
                                <p:cTn id="34" presetID="10" presetClass="entr" presetSubtype="0" fill="hold"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fade">
                                      <p:cBhvr>
                                        <p:cTn id="36" dur="500"/>
                                        <p:tgtEl>
                                          <p:spTgt spid="31"/>
                                        </p:tgtEl>
                                      </p:cBhvr>
                                    </p:animEffect>
                                  </p:childTnLst>
                                </p:cTn>
                              </p:par>
                            </p:childTnLst>
                          </p:cTn>
                        </p:par>
                        <p:par>
                          <p:cTn id="37" fill="hold">
                            <p:stCondLst>
                              <p:cond delay="1000"/>
                            </p:stCondLst>
                            <p:childTnLst>
                              <p:par>
                                <p:cTn id="38" presetID="10" presetClass="entr" presetSubtype="0" fill="hold" grpId="0" nodeType="after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fade">
                                      <p:cBhvr>
                                        <p:cTn id="40" dur="500"/>
                                        <p:tgtEl>
                                          <p:spTgt spid="4"/>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4"/>
                                        </p:tgtEl>
                                        <p:attrNameLst>
                                          <p:attrName>style.visibility</p:attrName>
                                        </p:attrNameLst>
                                      </p:cBhvr>
                                      <p:to>
                                        <p:strVal val="visible"/>
                                      </p:to>
                                    </p:set>
                                    <p:animEffect transition="in" filter="fade">
                                      <p:cBhvr>
                                        <p:cTn id="43" dur="500"/>
                                        <p:tgtEl>
                                          <p:spTgt spid="34"/>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35"/>
                                        </p:tgtEl>
                                        <p:attrNameLst>
                                          <p:attrName>style.visibility</p:attrName>
                                        </p:attrNameLst>
                                      </p:cBhvr>
                                      <p:to>
                                        <p:strVal val="visible"/>
                                      </p:to>
                                    </p:set>
                                    <p:animEffect transition="in" filter="fade">
                                      <p:cBhvr>
                                        <p:cTn id="48" dur="500"/>
                                        <p:tgtEl>
                                          <p:spTgt spid="35"/>
                                        </p:tgtEl>
                                      </p:cBhvr>
                                    </p:animEffect>
                                  </p:childTnLst>
                                </p:cTn>
                              </p:par>
                            </p:childTnLst>
                          </p:cTn>
                        </p:par>
                        <p:par>
                          <p:cTn id="49" fill="hold">
                            <p:stCondLst>
                              <p:cond delay="500"/>
                            </p:stCondLst>
                            <p:childTnLst>
                              <p:par>
                                <p:cTn id="50" presetID="10" presetClass="entr" presetSubtype="0" fill="hold" nodeType="afterEffect">
                                  <p:stCondLst>
                                    <p:cond delay="0"/>
                                  </p:stCondLst>
                                  <p:childTnLst>
                                    <p:set>
                                      <p:cBhvr>
                                        <p:cTn id="51" dur="1" fill="hold">
                                          <p:stCondLst>
                                            <p:cond delay="0"/>
                                          </p:stCondLst>
                                        </p:cTn>
                                        <p:tgtEl>
                                          <p:spTgt spid="38"/>
                                        </p:tgtEl>
                                        <p:attrNameLst>
                                          <p:attrName>style.visibility</p:attrName>
                                        </p:attrNameLst>
                                      </p:cBhvr>
                                      <p:to>
                                        <p:strVal val="visible"/>
                                      </p:to>
                                    </p:set>
                                    <p:animEffect transition="in" filter="fade">
                                      <p:cBhvr>
                                        <p:cTn id="52" dur="500"/>
                                        <p:tgtEl>
                                          <p:spTgt spid="38"/>
                                        </p:tgtEl>
                                      </p:cBhvr>
                                    </p:animEffect>
                                  </p:childTnLst>
                                </p:cTn>
                              </p:par>
                              <p:par>
                                <p:cTn id="53" presetID="10" presetClass="entr" presetSubtype="0" fill="hold" nodeType="withEffect">
                                  <p:stCondLst>
                                    <p:cond delay="0"/>
                                  </p:stCondLst>
                                  <p:childTnLst>
                                    <p:set>
                                      <p:cBhvr>
                                        <p:cTn id="54" dur="1" fill="hold">
                                          <p:stCondLst>
                                            <p:cond delay="0"/>
                                          </p:stCondLst>
                                        </p:cTn>
                                        <p:tgtEl>
                                          <p:spTgt spid="41"/>
                                        </p:tgtEl>
                                        <p:attrNameLst>
                                          <p:attrName>style.visibility</p:attrName>
                                        </p:attrNameLst>
                                      </p:cBhvr>
                                      <p:to>
                                        <p:strVal val="visible"/>
                                      </p:to>
                                    </p:set>
                                    <p:animEffect transition="in" filter="fade">
                                      <p:cBhvr>
                                        <p:cTn id="55" dur="500"/>
                                        <p:tgtEl>
                                          <p:spTgt spid="41"/>
                                        </p:tgtEl>
                                      </p:cBhvr>
                                    </p:animEffect>
                                  </p:childTnLst>
                                </p:cTn>
                              </p:par>
                            </p:childTnLst>
                          </p:cTn>
                        </p:par>
                        <p:par>
                          <p:cTn id="56" fill="hold">
                            <p:stCondLst>
                              <p:cond delay="1000"/>
                            </p:stCondLst>
                            <p:childTnLst>
                              <p:par>
                                <p:cTn id="57" presetID="10" presetClass="exit" presetSubtype="0" fill="hold" grpId="1" nodeType="afterEffect">
                                  <p:stCondLst>
                                    <p:cond delay="0"/>
                                  </p:stCondLst>
                                  <p:childTnLst>
                                    <p:animEffect transition="out" filter="fade">
                                      <p:cBhvr>
                                        <p:cTn id="58" dur="500"/>
                                        <p:tgtEl>
                                          <p:spTgt spid="4"/>
                                        </p:tgtEl>
                                      </p:cBhvr>
                                    </p:animEffect>
                                    <p:set>
                                      <p:cBhvr>
                                        <p:cTn id="59" dur="1" fill="hold">
                                          <p:stCondLst>
                                            <p:cond delay="499"/>
                                          </p:stCondLst>
                                        </p:cTn>
                                        <p:tgtEl>
                                          <p:spTgt spid="4"/>
                                        </p:tgtEl>
                                        <p:attrNameLst>
                                          <p:attrName>style.visibility</p:attrName>
                                        </p:attrNameLst>
                                      </p:cBhvr>
                                      <p:to>
                                        <p:strVal val="hidden"/>
                                      </p:to>
                                    </p:set>
                                  </p:childTnLst>
                                </p:cTn>
                              </p:par>
                              <p:par>
                                <p:cTn id="60" presetID="10" presetClass="entr" presetSubtype="0" fill="hold" grpId="0" nodeType="withEffect">
                                  <p:stCondLst>
                                    <p:cond delay="0"/>
                                  </p:stCondLst>
                                  <p:childTnLst>
                                    <p:set>
                                      <p:cBhvr>
                                        <p:cTn id="61" dur="1" fill="hold">
                                          <p:stCondLst>
                                            <p:cond delay="0"/>
                                          </p:stCondLst>
                                        </p:cTn>
                                        <p:tgtEl>
                                          <p:spTgt spid="44"/>
                                        </p:tgtEl>
                                        <p:attrNameLst>
                                          <p:attrName>style.visibility</p:attrName>
                                        </p:attrNameLst>
                                      </p:cBhvr>
                                      <p:to>
                                        <p:strVal val="visible"/>
                                      </p:to>
                                    </p:set>
                                    <p:animEffect transition="in" filter="fade">
                                      <p:cBhvr>
                                        <p:cTn id="62" dur="500"/>
                                        <p:tgtEl>
                                          <p:spTgt spid="44"/>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45"/>
                                        </p:tgtEl>
                                        <p:attrNameLst>
                                          <p:attrName>style.visibility</p:attrName>
                                        </p:attrNameLst>
                                      </p:cBhvr>
                                      <p:to>
                                        <p:strVal val="visible"/>
                                      </p:to>
                                    </p:set>
                                    <p:animEffect transition="in" filter="fade">
                                      <p:cBhvr>
                                        <p:cTn id="67" dur="500"/>
                                        <p:tgtEl>
                                          <p:spTgt spid="45"/>
                                        </p:tgtEl>
                                      </p:cBhvr>
                                    </p:animEffect>
                                  </p:childTnLst>
                                </p:cTn>
                              </p:par>
                            </p:childTnLst>
                          </p:cTn>
                        </p:par>
                        <p:par>
                          <p:cTn id="68" fill="hold">
                            <p:stCondLst>
                              <p:cond delay="500"/>
                            </p:stCondLst>
                            <p:childTnLst>
                              <p:par>
                                <p:cTn id="69" presetID="10" presetClass="entr" presetSubtype="0" fill="hold" nodeType="afterEffect">
                                  <p:stCondLst>
                                    <p:cond delay="0"/>
                                  </p:stCondLst>
                                  <p:childTnLst>
                                    <p:set>
                                      <p:cBhvr>
                                        <p:cTn id="70" dur="1" fill="hold">
                                          <p:stCondLst>
                                            <p:cond delay="0"/>
                                          </p:stCondLst>
                                        </p:cTn>
                                        <p:tgtEl>
                                          <p:spTgt spid="51"/>
                                        </p:tgtEl>
                                        <p:attrNameLst>
                                          <p:attrName>style.visibility</p:attrName>
                                        </p:attrNameLst>
                                      </p:cBhvr>
                                      <p:to>
                                        <p:strVal val="visible"/>
                                      </p:to>
                                    </p:set>
                                    <p:animEffect transition="in" filter="fade">
                                      <p:cBhvr>
                                        <p:cTn id="71" dur="500"/>
                                        <p:tgtEl>
                                          <p:spTgt spid="51"/>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54"/>
                                        </p:tgtEl>
                                        <p:attrNameLst>
                                          <p:attrName>style.visibility</p:attrName>
                                        </p:attrNameLst>
                                      </p:cBhvr>
                                      <p:to>
                                        <p:strVal val="visible"/>
                                      </p:to>
                                    </p:set>
                                    <p:animEffect transition="in" filter="fade">
                                      <p:cBhvr>
                                        <p:cTn id="74" dur="500"/>
                                        <p:tgtEl>
                                          <p:spTgt spid="54"/>
                                        </p:tgtEl>
                                      </p:cBhvr>
                                    </p:animEffect>
                                  </p:childTnLst>
                                </p:cTn>
                              </p:par>
                              <p:par>
                                <p:cTn id="75" presetID="10" presetClass="entr" presetSubtype="0" fill="hold" nodeType="withEffect">
                                  <p:stCondLst>
                                    <p:cond delay="0"/>
                                  </p:stCondLst>
                                  <p:childTnLst>
                                    <p:set>
                                      <p:cBhvr>
                                        <p:cTn id="76" dur="1" fill="hold">
                                          <p:stCondLst>
                                            <p:cond delay="0"/>
                                          </p:stCondLst>
                                        </p:cTn>
                                        <p:tgtEl>
                                          <p:spTgt spid="32"/>
                                        </p:tgtEl>
                                        <p:attrNameLst>
                                          <p:attrName>style.visibility</p:attrName>
                                        </p:attrNameLst>
                                      </p:cBhvr>
                                      <p:to>
                                        <p:strVal val="visible"/>
                                      </p:to>
                                    </p:set>
                                    <p:animEffect transition="in" filter="fade">
                                      <p:cBhvr>
                                        <p:cTn id="77" dur="500"/>
                                        <p:tgtEl>
                                          <p:spTgt spid="32"/>
                                        </p:tgtEl>
                                      </p:cBhvr>
                                    </p:animEffect>
                                  </p:childTnLst>
                                </p:cTn>
                              </p:par>
                              <p:par>
                                <p:cTn id="78" presetID="10" presetClass="exit" presetSubtype="0" fill="hold" grpId="1" nodeType="withEffect">
                                  <p:stCondLst>
                                    <p:cond delay="0"/>
                                  </p:stCondLst>
                                  <p:childTnLst>
                                    <p:animEffect transition="out" filter="fade">
                                      <p:cBhvr>
                                        <p:cTn id="79" dur="500"/>
                                        <p:tgtEl>
                                          <p:spTgt spid="34"/>
                                        </p:tgtEl>
                                      </p:cBhvr>
                                    </p:animEffect>
                                    <p:set>
                                      <p:cBhvr>
                                        <p:cTn id="80" dur="1" fill="hold">
                                          <p:stCondLst>
                                            <p:cond delay="499"/>
                                          </p:stCondLst>
                                        </p:cTn>
                                        <p:tgtEl>
                                          <p:spTgt spid="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4" grpId="0"/>
      <p:bldP spid="25" grpId="0"/>
      <p:bldP spid="26" grpId="0"/>
      <p:bldP spid="4" grpId="0" animBg="1"/>
      <p:bldP spid="4" grpId="1" animBg="1"/>
      <p:bldP spid="34" grpId="0" animBg="1"/>
      <p:bldP spid="34" grpId="1" animBg="1"/>
      <p:bldP spid="44" grpId="0" animBg="1"/>
      <p:bldP spid="5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367C4A"/>
                </a:solidFill>
                <a:latin typeface="Roboto Black"/>
                <a:ea typeface="Roboto Black"/>
                <a:cs typeface="Roboto Black"/>
                <a:sym typeface="Roboto Black"/>
              </a:rPr>
              <a:t>Challenges</a:t>
            </a:r>
            <a:endParaRPr dirty="0">
              <a:solidFill>
                <a:srgbClr val="367C4A"/>
              </a:solidFill>
              <a:latin typeface="Roboto Black"/>
              <a:ea typeface="Roboto Black"/>
              <a:cs typeface="Roboto Black"/>
              <a:sym typeface="Roboto Black"/>
            </a:endParaRPr>
          </a:p>
        </p:txBody>
      </p:sp>
      <p:sp>
        <p:nvSpPr>
          <p:cNvPr id="72" name="Google Shape;7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Roboto"/>
                <a:ea typeface="Roboto"/>
                <a:cs typeface="Roboto"/>
                <a:sym typeface="Roboto"/>
              </a:rPr>
              <a:t>6</a:t>
            </a:r>
            <a:endParaRPr dirty="0">
              <a:latin typeface="Roboto"/>
              <a:ea typeface="Roboto"/>
              <a:cs typeface="Roboto"/>
              <a:sym typeface="Roboto"/>
            </a:endParaRPr>
          </a:p>
        </p:txBody>
      </p:sp>
      <p:grpSp>
        <p:nvGrpSpPr>
          <p:cNvPr id="2" name="Group 1">
            <a:extLst>
              <a:ext uri="{FF2B5EF4-FFF2-40B4-BE49-F238E27FC236}">
                <a16:creationId xmlns:a16="http://schemas.microsoft.com/office/drawing/2014/main" id="{FF164809-EC4A-40EE-8599-981CD5D00E5F}"/>
              </a:ext>
            </a:extLst>
          </p:cNvPr>
          <p:cNvGrpSpPr/>
          <p:nvPr/>
        </p:nvGrpSpPr>
        <p:grpSpPr>
          <a:xfrm>
            <a:off x="2160000" y="3271025"/>
            <a:ext cx="648000" cy="720000"/>
            <a:chOff x="2412164" y="3180767"/>
            <a:chExt cx="648000" cy="720000"/>
          </a:xfrm>
        </p:grpSpPr>
        <p:sp>
          <p:nvSpPr>
            <p:cNvPr id="12" name="PA-平行四边形 11">
              <a:extLst>
                <a:ext uri="{FF2B5EF4-FFF2-40B4-BE49-F238E27FC236}">
                  <a16:creationId xmlns:a16="http://schemas.microsoft.com/office/drawing/2014/main" id="{045D8681-2E2E-4E9C-B614-77E905FC5744}"/>
                </a:ext>
              </a:extLst>
            </p:cNvPr>
            <p:cNvSpPr/>
            <p:nvPr>
              <p:custDataLst>
                <p:tags r:id="rId2"/>
              </p:custDataLst>
            </p:nvPr>
          </p:nvSpPr>
          <p:spPr>
            <a:xfrm rot="5400000">
              <a:off x="2390452" y="3270767"/>
              <a:ext cx="720000" cy="540000"/>
            </a:xfrm>
            <a:prstGeom prst="parallelogram">
              <a:avLst>
                <a:gd name="adj" fmla="val 21059"/>
              </a:avLst>
            </a:prstGeom>
            <a:no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PA-组合 2">
              <a:extLst>
                <a:ext uri="{FF2B5EF4-FFF2-40B4-BE49-F238E27FC236}">
                  <a16:creationId xmlns:a16="http://schemas.microsoft.com/office/drawing/2014/main" id="{E0AC38A5-E6E3-436D-A06C-3A869E46E11D}"/>
                </a:ext>
              </a:extLst>
            </p:cNvPr>
            <p:cNvGrpSpPr/>
            <p:nvPr>
              <p:custDataLst>
                <p:tags r:id="rId3"/>
              </p:custDataLst>
            </p:nvPr>
          </p:nvGrpSpPr>
          <p:grpSpPr>
            <a:xfrm>
              <a:off x="2412164" y="3271040"/>
              <a:ext cx="648000" cy="539454"/>
              <a:chOff x="763808" y="3877502"/>
              <a:chExt cx="648000" cy="539454"/>
            </a:xfrm>
          </p:grpSpPr>
          <p:sp>
            <p:nvSpPr>
              <p:cNvPr id="14" name="PA-平行四边形 33">
                <a:extLst>
                  <a:ext uri="{FF2B5EF4-FFF2-40B4-BE49-F238E27FC236}">
                    <a16:creationId xmlns:a16="http://schemas.microsoft.com/office/drawing/2014/main" id="{B32C7EF5-A2F6-4A6D-A46C-BC84BA6ACF89}"/>
                  </a:ext>
                </a:extLst>
              </p:cNvPr>
              <p:cNvSpPr/>
              <p:nvPr>
                <p:custDataLst>
                  <p:tags r:id="rId4"/>
                </p:custDataLst>
              </p:nvPr>
            </p:nvSpPr>
            <p:spPr>
              <a:xfrm rot="720000">
                <a:off x="763808" y="3877502"/>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PA-平行四边形 40">
                <a:extLst>
                  <a:ext uri="{FF2B5EF4-FFF2-40B4-BE49-F238E27FC236}">
                    <a16:creationId xmlns:a16="http://schemas.microsoft.com/office/drawing/2014/main" id="{4A689DC8-A9AD-4ABA-AE9A-2EEC4FBA3EB4}"/>
                  </a:ext>
                </a:extLst>
              </p:cNvPr>
              <p:cNvSpPr/>
              <p:nvPr>
                <p:custDataLst>
                  <p:tags r:id="rId5"/>
                </p:custDataLst>
              </p:nvPr>
            </p:nvSpPr>
            <p:spPr>
              <a:xfrm rot="720000">
                <a:off x="763808" y="3973151"/>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PA-平行四边形 41">
                <a:extLst>
                  <a:ext uri="{FF2B5EF4-FFF2-40B4-BE49-F238E27FC236}">
                    <a16:creationId xmlns:a16="http://schemas.microsoft.com/office/drawing/2014/main" id="{E4687B20-967C-40DC-96FB-78BFA4BF8214}"/>
                  </a:ext>
                </a:extLst>
              </p:cNvPr>
              <p:cNvSpPr/>
              <p:nvPr>
                <p:custDataLst>
                  <p:tags r:id="rId6"/>
                </p:custDataLst>
              </p:nvPr>
            </p:nvSpPr>
            <p:spPr>
              <a:xfrm rot="720000">
                <a:off x="763808" y="4362956"/>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PA-平行四边形 42">
                <a:extLst>
                  <a:ext uri="{FF2B5EF4-FFF2-40B4-BE49-F238E27FC236}">
                    <a16:creationId xmlns:a16="http://schemas.microsoft.com/office/drawing/2014/main" id="{5573E21B-71CC-427D-860E-6768EDC807E8}"/>
                  </a:ext>
                </a:extLst>
              </p:cNvPr>
              <p:cNvSpPr/>
              <p:nvPr>
                <p:custDataLst>
                  <p:tags r:id="rId7"/>
                </p:custDataLst>
              </p:nvPr>
            </p:nvSpPr>
            <p:spPr>
              <a:xfrm rot="720000">
                <a:off x="763808" y="4168189"/>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PA-平行四边形 43">
                <a:extLst>
                  <a:ext uri="{FF2B5EF4-FFF2-40B4-BE49-F238E27FC236}">
                    <a16:creationId xmlns:a16="http://schemas.microsoft.com/office/drawing/2014/main" id="{D274164B-B39B-4290-86BD-F595AAB9DD4B}"/>
                  </a:ext>
                </a:extLst>
              </p:cNvPr>
              <p:cNvSpPr/>
              <p:nvPr>
                <p:custDataLst>
                  <p:tags r:id="rId8"/>
                </p:custDataLst>
              </p:nvPr>
            </p:nvSpPr>
            <p:spPr>
              <a:xfrm rot="720000">
                <a:off x="763808" y="4264653"/>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PA-平行四边形 44">
                <a:extLst>
                  <a:ext uri="{FF2B5EF4-FFF2-40B4-BE49-F238E27FC236}">
                    <a16:creationId xmlns:a16="http://schemas.microsoft.com/office/drawing/2014/main" id="{5A9B919A-47EA-438A-961B-7EABC85929BA}"/>
                  </a:ext>
                </a:extLst>
              </p:cNvPr>
              <p:cNvSpPr/>
              <p:nvPr>
                <p:custDataLst>
                  <p:tags r:id="rId9"/>
                </p:custDataLst>
              </p:nvPr>
            </p:nvSpPr>
            <p:spPr>
              <a:xfrm rot="720000">
                <a:off x="763808" y="4071638"/>
                <a:ext cx="648000" cy="54000"/>
              </a:xfrm>
              <a:prstGeom prst="parallelogram">
                <a:avLst>
                  <a:gd name="adj" fmla="val 33541"/>
                </a:avLst>
              </a:prstGeom>
              <a:solidFill>
                <a:schemeClr val="bg1"/>
              </a:solidFill>
              <a:ln>
                <a:solidFill>
                  <a:srgbClr val="5959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21" name="PA-Graphic 3" descr="Lightbulb outline">
            <a:extLst>
              <a:ext uri="{FF2B5EF4-FFF2-40B4-BE49-F238E27FC236}">
                <a16:creationId xmlns:a16="http://schemas.microsoft.com/office/drawing/2014/main" id="{4CCD9E5B-205C-423D-92E8-E0EA847E8039}"/>
              </a:ext>
            </a:extLst>
          </p:cNvPr>
          <p:cNvPicPr>
            <a:picLocks noChangeAspect="1"/>
          </p:cNvPicPr>
          <p:nvPr>
            <p:custDataLst>
              <p:tags r:id="rId1"/>
            </p:custDataLst>
          </p:nvPr>
        </p:nvPicPr>
        <p:blipFill>
          <a:blip r:embed="rId12">
            <a:extLst>
              <a:ext uri="{96DAC541-7B7A-43D3-8B79-37D633B846F1}">
                <asvg:svgBlip xmlns:asvg="http://schemas.microsoft.com/office/drawing/2016/SVG/main" r:embed="rId13"/>
              </a:ext>
            </a:extLst>
          </a:blip>
          <a:stretch>
            <a:fillRect/>
          </a:stretch>
        </p:blipFill>
        <p:spPr>
          <a:xfrm>
            <a:off x="6375714" y="3271025"/>
            <a:ext cx="720000" cy="720000"/>
          </a:xfrm>
          <a:prstGeom prst="rect">
            <a:avLst/>
          </a:prstGeom>
        </p:spPr>
      </p:pic>
      <p:sp>
        <p:nvSpPr>
          <p:cNvPr id="22" name="TextBox 21">
            <a:extLst>
              <a:ext uri="{FF2B5EF4-FFF2-40B4-BE49-F238E27FC236}">
                <a16:creationId xmlns:a16="http://schemas.microsoft.com/office/drawing/2014/main" id="{E130FB4B-28F4-4BDA-9DE2-06977860C3A4}"/>
              </a:ext>
            </a:extLst>
          </p:cNvPr>
          <p:cNvSpPr txBox="1"/>
          <p:nvPr/>
        </p:nvSpPr>
        <p:spPr>
          <a:xfrm>
            <a:off x="4032000" y="3431322"/>
            <a:ext cx="1079999" cy="307777"/>
          </a:xfrm>
          <a:custGeom>
            <a:avLst/>
            <a:gdLst>
              <a:gd name="connsiteX0" fmla="*/ 0 w 1079999"/>
              <a:gd name="connsiteY0" fmla="*/ 0 h 307777"/>
              <a:gd name="connsiteX1" fmla="*/ 529200 w 1079999"/>
              <a:gd name="connsiteY1" fmla="*/ 0 h 307777"/>
              <a:gd name="connsiteX2" fmla="*/ 1079999 w 1079999"/>
              <a:gd name="connsiteY2" fmla="*/ 0 h 307777"/>
              <a:gd name="connsiteX3" fmla="*/ 1079999 w 1079999"/>
              <a:gd name="connsiteY3" fmla="*/ 307777 h 307777"/>
              <a:gd name="connsiteX4" fmla="*/ 540000 w 1079999"/>
              <a:gd name="connsiteY4" fmla="*/ 307777 h 307777"/>
              <a:gd name="connsiteX5" fmla="*/ 0 w 1079999"/>
              <a:gd name="connsiteY5" fmla="*/ 307777 h 307777"/>
              <a:gd name="connsiteX6" fmla="*/ 0 w 1079999"/>
              <a:gd name="connsiteY6" fmla="*/ 0 h 307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999" h="307777" extrusionOk="0">
                <a:moveTo>
                  <a:pt x="0" y="0"/>
                </a:moveTo>
                <a:cubicBezTo>
                  <a:pt x="151786" y="-6673"/>
                  <a:pt x="359739" y="-3433"/>
                  <a:pt x="529200" y="0"/>
                </a:cubicBezTo>
                <a:cubicBezTo>
                  <a:pt x="698661" y="3433"/>
                  <a:pt x="955783" y="21985"/>
                  <a:pt x="1079999" y="0"/>
                </a:cubicBezTo>
                <a:cubicBezTo>
                  <a:pt x="1069165" y="62246"/>
                  <a:pt x="1068981" y="219189"/>
                  <a:pt x="1079999" y="307777"/>
                </a:cubicBezTo>
                <a:cubicBezTo>
                  <a:pt x="881685" y="311366"/>
                  <a:pt x="762458" y="290279"/>
                  <a:pt x="540000" y="307777"/>
                </a:cubicBezTo>
                <a:cubicBezTo>
                  <a:pt x="317542" y="325275"/>
                  <a:pt x="234880" y="283074"/>
                  <a:pt x="0" y="307777"/>
                </a:cubicBezTo>
                <a:cubicBezTo>
                  <a:pt x="9866" y="171271"/>
                  <a:pt x="-8953" y="65853"/>
                  <a:pt x="0" y="0"/>
                </a:cubicBezTo>
                <a:close/>
              </a:path>
            </a:pathLst>
          </a:custGeom>
          <a:noFill/>
          <a:ln w="12700" cap="rnd">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CA" altLang="zh-CN" b="1" dirty="0">
                <a:solidFill>
                  <a:srgbClr val="595959"/>
                </a:solidFill>
                <a:latin typeface="Roboto"/>
                <a:ea typeface="Roboto"/>
                <a:sym typeface="Roboto"/>
              </a:rPr>
              <a:t>HVAC</a:t>
            </a:r>
            <a:endParaRPr lang="en" altLang="zh-CN" b="1" dirty="0">
              <a:solidFill>
                <a:srgbClr val="595959"/>
              </a:solidFill>
              <a:latin typeface="Roboto"/>
              <a:ea typeface="Roboto"/>
              <a:sym typeface="Roboto"/>
            </a:endParaRPr>
          </a:p>
        </p:txBody>
      </p:sp>
      <p:sp>
        <p:nvSpPr>
          <p:cNvPr id="23" name="TextBox 22">
            <a:extLst>
              <a:ext uri="{FF2B5EF4-FFF2-40B4-BE49-F238E27FC236}">
                <a16:creationId xmlns:a16="http://schemas.microsoft.com/office/drawing/2014/main" id="{D0AC6635-2941-4A42-8FBB-186370F58B45}"/>
              </a:ext>
            </a:extLst>
          </p:cNvPr>
          <p:cNvSpPr txBox="1"/>
          <p:nvPr/>
        </p:nvSpPr>
        <p:spPr>
          <a:xfrm>
            <a:off x="1778288" y="1751899"/>
            <a:ext cx="1440000" cy="540000"/>
          </a:xfrm>
          <a:custGeom>
            <a:avLst/>
            <a:gdLst>
              <a:gd name="connsiteX0" fmla="*/ 0 w 1440000"/>
              <a:gd name="connsiteY0" fmla="*/ 0 h 540000"/>
              <a:gd name="connsiteX1" fmla="*/ 465600 w 1440000"/>
              <a:gd name="connsiteY1" fmla="*/ 0 h 540000"/>
              <a:gd name="connsiteX2" fmla="*/ 902400 w 1440000"/>
              <a:gd name="connsiteY2" fmla="*/ 0 h 540000"/>
              <a:gd name="connsiteX3" fmla="*/ 1440000 w 1440000"/>
              <a:gd name="connsiteY3" fmla="*/ 0 h 540000"/>
              <a:gd name="connsiteX4" fmla="*/ 1440000 w 1440000"/>
              <a:gd name="connsiteY4" fmla="*/ 540000 h 540000"/>
              <a:gd name="connsiteX5" fmla="*/ 988800 w 1440000"/>
              <a:gd name="connsiteY5" fmla="*/ 540000 h 540000"/>
              <a:gd name="connsiteX6" fmla="*/ 480000 w 1440000"/>
              <a:gd name="connsiteY6" fmla="*/ 540000 h 540000"/>
              <a:gd name="connsiteX7" fmla="*/ 0 w 1440000"/>
              <a:gd name="connsiteY7" fmla="*/ 540000 h 540000"/>
              <a:gd name="connsiteX8" fmla="*/ 0 w 1440000"/>
              <a:gd name="connsiteY8" fmla="*/ 0 h 54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0000" h="540000" extrusionOk="0">
                <a:moveTo>
                  <a:pt x="0" y="0"/>
                </a:moveTo>
                <a:cubicBezTo>
                  <a:pt x="211073" y="7187"/>
                  <a:pt x="234746" y="-13453"/>
                  <a:pt x="465600" y="0"/>
                </a:cubicBezTo>
                <a:cubicBezTo>
                  <a:pt x="696454" y="13453"/>
                  <a:pt x="740077" y="12809"/>
                  <a:pt x="902400" y="0"/>
                </a:cubicBezTo>
                <a:cubicBezTo>
                  <a:pt x="1064723" y="-12809"/>
                  <a:pt x="1329910" y="-10459"/>
                  <a:pt x="1440000" y="0"/>
                </a:cubicBezTo>
                <a:cubicBezTo>
                  <a:pt x="1415187" y="138139"/>
                  <a:pt x="1445480" y="356403"/>
                  <a:pt x="1440000" y="540000"/>
                </a:cubicBezTo>
                <a:cubicBezTo>
                  <a:pt x="1288754" y="537832"/>
                  <a:pt x="1111556" y="534137"/>
                  <a:pt x="988800" y="540000"/>
                </a:cubicBezTo>
                <a:cubicBezTo>
                  <a:pt x="866044" y="545863"/>
                  <a:pt x="590245" y="530281"/>
                  <a:pt x="480000" y="540000"/>
                </a:cubicBezTo>
                <a:cubicBezTo>
                  <a:pt x="369755" y="549719"/>
                  <a:pt x="114027" y="540505"/>
                  <a:pt x="0" y="540000"/>
                </a:cubicBezTo>
                <a:cubicBezTo>
                  <a:pt x="-13581" y="402869"/>
                  <a:pt x="-3659" y="243173"/>
                  <a:pt x="0" y="0"/>
                </a:cubicBezTo>
                <a:close/>
              </a:path>
            </a:pathLst>
          </a:custGeom>
          <a:noFill/>
          <a:ln w="12700" cap="rnd">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CA" altLang="zh-CN" dirty="0">
                <a:solidFill>
                  <a:srgbClr val="595959"/>
                </a:solidFill>
                <a:latin typeface="Roboto"/>
                <a:ea typeface="Roboto"/>
                <a:sym typeface="Roboto"/>
              </a:rPr>
              <a:t>Energy Consumption</a:t>
            </a:r>
            <a:endParaRPr lang="en" altLang="zh-CN" dirty="0">
              <a:solidFill>
                <a:srgbClr val="595959"/>
              </a:solidFill>
              <a:latin typeface="Roboto"/>
              <a:ea typeface="Roboto"/>
              <a:sym typeface="Roboto"/>
            </a:endParaRPr>
          </a:p>
        </p:txBody>
      </p:sp>
      <p:sp>
        <p:nvSpPr>
          <p:cNvPr id="24" name="TextBox 23">
            <a:extLst>
              <a:ext uri="{FF2B5EF4-FFF2-40B4-BE49-F238E27FC236}">
                <a16:creationId xmlns:a16="http://schemas.microsoft.com/office/drawing/2014/main" id="{C186FDAA-1953-4810-B142-E32C94D90DFC}"/>
              </a:ext>
            </a:extLst>
          </p:cNvPr>
          <p:cNvSpPr txBox="1"/>
          <p:nvPr/>
        </p:nvSpPr>
        <p:spPr>
          <a:xfrm>
            <a:off x="3851999" y="1751899"/>
            <a:ext cx="1440000" cy="523220"/>
          </a:xfrm>
          <a:custGeom>
            <a:avLst/>
            <a:gdLst>
              <a:gd name="connsiteX0" fmla="*/ 0 w 1440000"/>
              <a:gd name="connsiteY0" fmla="*/ 0 h 523220"/>
              <a:gd name="connsiteX1" fmla="*/ 465600 w 1440000"/>
              <a:gd name="connsiteY1" fmla="*/ 0 h 523220"/>
              <a:gd name="connsiteX2" fmla="*/ 902400 w 1440000"/>
              <a:gd name="connsiteY2" fmla="*/ 0 h 523220"/>
              <a:gd name="connsiteX3" fmla="*/ 1440000 w 1440000"/>
              <a:gd name="connsiteY3" fmla="*/ 0 h 523220"/>
              <a:gd name="connsiteX4" fmla="*/ 1440000 w 1440000"/>
              <a:gd name="connsiteY4" fmla="*/ 523220 h 523220"/>
              <a:gd name="connsiteX5" fmla="*/ 988800 w 1440000"/>
              <a:gd name="connsiteY5" fmla="*/ 523220 h 523220"/>
              <a:gd name="connsiteX6" fmla="*/ 480000 w 1440000"/>
              <a:gd name="connsiteY6" fmla="*/ 523220 h 523220"/>
              <a:gd name="connsiteX7" fmla="*/ 0 w 1440000"/>
              <a:gd name="connsiteY7" fmla="*/ 523220 h 523220"/>
              <a:gd name="connsiteX8" fmla="*/ 0 w 1440000"/>
              <a:gd name="connsiteY8" fmla="*/ 0 h 523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0000" h="523220" extrusionOk="0">
                <a:moveTo>
                  <a:pt x="0" y="0"/>
                </a:moveTo>
                <a:cubicBezTo>
                  <a:pt x="211073" y="7187"/>
                  <a:pt x="234746" y="-13453"/>
                  <a:pt x="465600" y="0"/>
                </a:cubicBezTo>
                <a:cubicBezTo>
                  <a:pt x="696454" y="13453"/>
                  <a:pt x="740077" y="12809"/>
                  <a:pt x="902400" y="0"/>
                </a:cubicBezTo>
                <a:cubicBezTo>
                  <a:pt x="1064723" y="-12809"/>
                  <a:pt x="1329910" y="-10459"/>
                  <a:pt x="1440000" y="0"/>
                </a:cubicBezTo>
                <a:cubicBezTo>
                  <a:pt x="1450036" y="167463"/>
                  <a:pt x="1414081" y="364065"/>
                  <a:pt x="1440000" y="523220"/>
                </a:cubicBezTo>
                <a:cubicBezTo>
                  <a:pt x="1288754" y="521052"/>
                  <a:pt x="1111556" y="517357"/>
                  <a:pt x="988800" y="523220"/>
                </a:cubicBezTo>
                <a:cubicBezTo>
                  <a:pt x="866044" y="529083"/>
                  <a:pt x="590245" y="513501"/>
                  <a:pt x="480000" y="523220"/>
                </a:cubicBezTo>
                <a:cubicBezTo>
                  <a:pt x="369755" y="532939"/>
                  <a:pt x="114027" y="523725"/>
                  <a:pt x="0" y="523220"/>
                </a:cubicBezTo>
                <a:cubicBezTo>
                  <a:pt x="3554" y="392278"/>
                  <a:pt x="-15264" y="199333"/>
                  <a:pt x="0" y="0"/>
                </a:cubicBezTo>
                <a:close/>
              </a:path>
            </a:pathLst>
          </a:custGeom>
          <a:noFill/>
          <a:ln w="12700" cap="rnd">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US" altLang="zh-CN" dirty="0">
                <a:solidFill>
                  <a:srgbClr val="595959"/>
                </a:solidFill>
                <a:latin typeface="Roboto"/>
                <a:ea typeface="Roboto"/>
                <a:sym typeface="Roboto"/>
              </a:rPr>
              <a:t>Thermal Comfort</a:t>
            </a:r>
            <a:endParaRPr lang="en" altLang="zh-CN" dirty="0">
              <a:solidFill>
                <a:srgbClr val="595959"/>
              </a:solidFill>
              <a:latin typeface="Roboto"/>
              <a:ea typeface="Roboto"/>
              <a:sym typeface="Roboto"/>
            </a:endParaRPr>
          </a:p>
        </p:txBody>
      </p:sp>
      <p:sp>
        <p:nvSpPr>
          <p:cNvPr id="25" name="TextBox 24">
            <a:extLst>
              <a:ext uri="{FF2B5EF4-FFF2-40B4-BE49-F238E27FC236}">
                <a16:creationId xmlns:a16="http://schemas.microsoft.com/office/drawing/2014/main" id="{B666E0F5-BA45-412D-8B90-9309362D5EDD}"/>
              </a:ext>
            </a:extLst>
          </p:cNvPr>
          <p:cNvSpPr txBox="1"/>
          <p:nvPr/>
        </p:nvSpPr>
        <p:spPr>
          <a:xfrm>
            <a:off x="6015714" y="1751899"/>
            <a:ext cx="1440000" cy="523220"/>
          </a:xfrm>
          <a:custGeom>
            <a:avLst/>
            <a:gdLst>
              <a:gd name="connsiteX0" fmla="*/ 0 w 1440000"/>
              <a:gd name="connsiteY0" fmla="*/ 0 h 523220"/>
              <a:gd name="connsiteX1" fmla="*/ 465600 w 1440000"/>
              <a:gd name="connsiteY1" fmla="*/ 0 h 523220"/>
              <a:gd name="connsiteX2" fmla="*/ 902400 w 1440000"/>
              <a:gd name="connsiteY2" fmla="*/ 0 h 523220"/>
              <a:gd name="connsiteX3" fmla="*/ 1440000 w 1440000"/>
              <a:gd name="connsiteY3" fmla="*/ 0 h 523220"/>
              <a:gd name="connsiteX4" fmla="*/ 1440000 w 1440000"/>
              <a:gd name="connsiteY4" fmla="*/ 523220 h 523220"/>
              <a:gd name="connsiteX5" fmla="*/ 988800 w 1440000"/>
              <a:gd name="connsiteY5" fmla="*/ 523220 h 523220"/>
              <a:gd name="connsiteX6" fmla="*/ 480000 w 1440000"/>
              <a:gd name="connsiteY6" fmla="*/ 523220 h 523220"/>
              <a:gd name="connsiteX7" fmla="*/ 0 w 1440000"/>
              <a:gd name="connsiteY7" fmla="*/ 523220 h 523220"/>
              <a:gd name="connsiteX8" fmla="*/ 0 w 1440000"/>
              <a:gd name="connsiteY8" fmla="*/ 0 h 523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0000" h="523220" extrusionOk="0">
                <a:moveTo>
                  <a:pt x="0" y="0"/>
                </a:moveTo>
                <a:cubicBezTo>
                  <a:pt x="211073" y="7187"/>
                  <a:pt x="234746" y="-13453"/>
                  <a:pt x="465600" y="0"/>
                </a:cubicBezTo>
                <a:cubicBezTo>
                  <a:pt x="696454" y="13453"/>
                  <a:pt x="740077" y="12809"/>
                  <a:pt x="902400" y="0"/>
                </a:cubicBezTo>
                <a:cubicBezTo>
                  <a:pt x="1064723" y="-12809"/>
                  <a:pt x="1329910" y="-10459"/>
                  <a:pt x="1440000" y="0"/>
                </a:cubicBezTo>
                <a:cubicBezTo>
                  <a:pt x="1450036" y="167463"/>
                  <a:pt x="1414081" y="364065"/>
                  <a:pt x="1440000" y="523220"/>
                </a:cubicBezTo>
                <a:cubicBezTo>
                  <a:pt x="1288754" y="521052"/>
                  <a:pt x="1111556" y="517357"/>
                  <a:pt x="988800" y="523220"/>
                </a:cubicBezTo>
                <a:cubicBezTo>
                  <a:pt x="866044" y="529083"/>
                  <a:pt x="590245" y="513501"/>
                  <a:pt x="480000" y="523220"/>
                </a:cubicBezTo>
                <a:cubicBezTo>
                  <a:pt x="369755" y="532939"/>
                  <a:pt x="114027" y="523725"/>
                  <a:pt x="0" y="523220"/>
                </a:cubicBezTo>
                <a:cubicBezTo>
                  <a:pt x="3554" y="392278"/>
                  <a:pt x="-15264" y="199333"/>
                  <a:pt x="0" y="0"/>
                </a:cubicBezTo>
                <a:close/>
              </a:path>
            </a:pathLst>
          </a:custGeom>
          <a:noFill/>
          <a:ln w="12700" cap="rnd">
            <a:no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US" altLang="zh-CN" dirty="0">
                <a:solidFill>
                  <a:srgbClr val="595959"/>
                </a:solidFill>
                <a:latin typeface="Roboto"/>
                <a:ea typeface="Roboto"/>
                <a:sym typeface="Roboto"/>
              </a:rPr>
              <a:t>Visual</a:t>
            </a:r>
          </a:p>
          <a:p>
            <a:pPr algn="ctr"/>
            <a:r>
              <a:rPr lang="en-US" altLang="zh-CN" dirty="0">
                <a:solidFill>
                  <a:srgbClr val="595959"/>
                </a:solidFill>
                <a:latin typeface="Roboto"/>
                <a:ea typeface="Roboto"/>
                <a:sym typeface="Roboto"/>
              </a:rPr>
              <a:t>Comfort</a:t>
            </a:r>
            <a:endParaRPr lang="en" altLang="zh-CN" dirty="0">
              <a:solidFill>
                <a:srgbClr val="595959"/>
              </a:solidFill>
              <a:latin typeface="Roboto"/>
              <a:ea typeface="Roboto"/>
              <a:sym typeface="Roboto"/>
            </a:endParaRPr>
          </a:p>
        </p:txBody>
      </p:sp>
      <p:cxnSp>
        <p:nvCxnSpPr>
          <p:cNvPr id="27" name="Straight Arrow Connector 26">
            <a:extLst>
              <a:ext uri="{FF2B5EF4-FFF2-40B4-BE49-F238E27FC236}">
                <a16:creationId xmlns:a16="http://schemas.microsoft.com/office/drawing/2014/main" id="{1D13CF34-9121-45BF-BC71-7BA129D2637C}"/>
              </a:ext>
            </a:extLst>
          </p:cNvPr>
          <p:cNvCxnSpPr>
            <a:stCxn id="12" idx="5"/>
            <a:endCxn id="24" idx="2"/>
          </p:cNvCxnSpPr>
          <p:nvPr/>
        </p:nvCxnSpPr>
        <p:spPr>
          <a:xfrm flipV="1">
            <a:off x="2498288" y="2275119"/>
            <a:ext cx="2073711" cy="1052765"/>
          </a:xfrm>
          <a:prstGeom prst="straightConnector1">
            <a:avLst/>
          </a:prstGeom>
          <a:ln w="12700">
            <a:solidFill>
              <a:srgbClr val="387F4C"/>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E1E5760-4143-43C2-A800-533F6024ADE2}"/>
              </a:ext>
            </a:extLst>
          </p:cNvPr>
          <p:cNvCxnSpPr>
            <a:cxnSpLocks/>
            <a:stCxn id="12" idx="5"/>
            <a:endCxn id="25" idx="2"/>
          </p:cNvCxnSpPr>
          <p:nvPr/>
        </p:nvCxnSpPr>
        <p:spPr>
          <a:xfrm flipV="1">
            <a:off x="2498288" y="2275119"/>
            <a:ext cx="4237426" cy="1052765"/>
          </a:xfrm>
          <a:prstGeom prst="straightConnector1">
            <a:avLst/>
          </a:prstGeom>
          <a:ln w="12700">
            <a:solidFill>
              <a:srgbClr val="387F4C"/>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FDA8A511-9F90-4C5F-8214-7030048AAE90}"/>
              </a:ext>
            </a:extLst>
          </p:cNvPr>
          <p:cNvCxnSpPr>
            <a:cxnSpLocks/>
            <a:stCxn id="22" idx="0"/>
            <a:endCxn id="24" idx="2"/>
          </p:cNvCxnSpPr>
          <p:nvPr/>
        </p:nvCxnSpPr>
        <p:spPr>
          <a:xfrm flipH="1" flipV="1">
            <a:off x="4571999" y="2275119"/>
            <a:ext cx="1" cy="1156203"/>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82411132-8156-4924-92A6-D23738DA1424}"/>
              </a:ext>
            </a:extLst>
          </p:cNvPr>
          <p:cNvCxnSpPr>
            <a:cxnSpLocks/>
            <a:stCxn id="22" idx="0"/>
            <a:endCxn id="23" idx="2"/>
          </p:cNvCxnSpPr>
          <p:nvPr/>
        </p:nvCxnSpPr>
        <p:spPr>
          <a:xfrm flipH="1" flipV="1">
            <a:off x="2498288" y="2291899"/>
            <a:ext cx="2073712" cy="1139423"/>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5287131C-084F-45D1-9353-1AEE5E24F592}"/>
              </a:ext>
            </a:extLst>
          </p:cNvPr>
          <p:cNvCxnSpPr>
            <a:cxnSpLocks/>
            <a:stCxn id="21" idx="0"/>
            <a:endCxn id="23" idx="2"/>
          </p:cNvCxnSpPr>
          <p:nvPr/>
        </p:nvCxnSpPr>
        <p:spPr>
          <a:xfrm flipH="1" flipV="1">
            <a:off x="2498288" y="2291899"/>
            <a:ext cx="4237426" cy="979126"/>
          </a:xfrm>
          <a:prstGeom prst="straightConnector1">
            <a:avLst/>
          </a:prstGeom>
          <a:ln w="12700">
            <a:solidFill>
              <a:srgbClr val="595959"/>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DC5A70D6-20A5-447C-8B87-CCCA962FF681}"/>
              </a:ext>
            </a:extLst>
          </p:cNvPr>
          <p:cNvCxnSpPr>
            <a:cxnSpLocks/>
            <a:stCxn id="21" idx="0"/>
            <a:endCxn id="24" idx="2"/>
          </p:cNvCxnSpPr>
          <p:nvPr/>
        </p:nvCxnSpPr>
        <p:spPr>
          <a:xfrm flipH="1" flipV="1">
            <a:off x="4571999" y="2275119"/>
            <a:ext cx="2163715" cy="995906"/>
          </a:xfrm>
          <a:prstGeom prst="straightConnector1">
            <a:avLst/>
          </a:prstGeom>
          <a:ln w="12700">
            <a:solidFill>
              <a:srgbClr val="595959"/>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C955E1C3-8F42-4EFA-B63F-16EEBCEC9A9F}"/>
              </a:ext>
            </a:extLst>
          </p:cNvPr>
          <p:cNvCxnSpPr>
            <a:cxnSpLocks/>
            <a:stCxn id="21" idx="0"/>
            <a:endCxn id="25" idx="2"/>
          </p:cNvCxnSpPr>
          <p:nvPr/>
        </p:nvCxnSpPr>
        <p:spPr>
          <a:xfrm flipV="1">
            <a:off x="6735714" y="2275119"/>
            <a:ext cx="0" cy="995906"/>
          </a:xfrm>
          <a:prstGeom prst="straightConnector1">
            <a:avLst/>
          </a:prstGeom>
          <a:ln w="12700">
            <a:solidFill>
              <a:srgbClr val="595959"/>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2070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367C4A"/>
                </a:solidFill>
                <a:latin typeface="Roboto Black"/>
                <a:ea typeface="Roboto Black"/>
                <a:cs typeface="Roboto Black"/>
                <a:sym typeface="Roboto Black"/>
              </a:rPr>
              <a:t>Previous works</a:t>
            </a:r>
            <a:endParaRPr dirty="0">
              <a:solidFill>
                <a:srgbClr val="367C4A"/>
              </a:solidFill>
              <a:latin typeface="Roboto Black"/>
              <a:ea typeface="Roboto Black"/>
              <a:cs typeface="Roboto Black"/>
              <a:sym typeface="Roboto Black"/>
            </a:endParaRPr>
          </a:p>
        </p:txBody>
      </p:sp>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indent="-330200">
              <a:spcAft>
                <a:spcPts val="1000"/>
              </a:spcAft>
              <a:buSzPts val="1600"/>
            </a:pPr>
            <a:r>
              <a:rPr lang="en-US" sz="1600" dirty="0">
                <a:latin typeface="Roboto"/>
                <a:ea typeface="Roboto"/>
                <a:cs typeface="Roboto"/>
                <a:sym typeface="Roboto"/>
              </a:rPr>
              <a:t>Rule-based and model-based approach mainly focus on one system</a:t>
            </a:r>
          </a:p>
          <a:p>
            <a:pPr indent="-330200">
              <a:spcAft>
                <a:spcPts val="1000"/>
              </a:spcAft>
              <a:buSzPts val="1600"/>
            </a:pPr>
            <a:r>
              <a:rPr lang="en-US" sz="1600" dirty="0">
                <a:latin typeface="Roboto"/>
                <a:ea typeface="Roboto"/>
                <a:cs typeface="Roboto"/>
                <a:sym typeface="Roboto"/>
              </a:rPr>
              <a:t>Model-free approach mainly focus on one zone only, and never talk about the trade-off for multiple objectives</a:t>
            </a:r>
          </a:p>
          <a:p>
            <a:pPr lvl="1" indent="-330200">
              <a:spcBef>
                <a:spcPts val="0"/>
              </a:spcBef>
              <a:spcAft>
                <a:spcPts val="1000"/>
              </a:spcAft>
              <a:buSzPts val="1600"/>
            </a:pPr>
            <a:r>
              <a:rPr lang="en-US" sz="1200" dirty="0">
                <a:latin typeface="Roboto"/>
                <a:ea typeface="Roboto"/>
                <a:cs typeface="Roboto"/>
                <a:sym typeface="Roboto"/>
              </a:rPr>
              <a:t>We focus on a multi-zone building (5 zones), and discuss the three-way trade-off</a:t>
            </a:r>
          </a:p>
          <a:p>
            <a:pPr indent="-330200">
              <a:spcAft>
                <a:spcPts val="1000"/>
              </a:spcAft>
              <a:buSzPts val="1600"/>
            </a:pPr>
            <a:r>
              <a:rPr lang="en-US" sz="1600" dirty="0">
                <a:latin typeface="Roboto"/>
                <a:ea typeface="Roboto"/>
                <a:cs typeface="Roboto"/>
                <a:sym typeface="Roboto"/>
              </a:rPr>
              <a:t>Lack of study on investigating the impact of different available occupancy information</a:t>
            </a:r>
          </a:p>
          <a:p>
            <a:pPr lvl="1" indent="-330200">
              <a:spcBef>
                <a:spcPts val="0"/>
              </a:spcBef>
              <a:spcAft>
                <a:spcPts val="1000"/>
              </a:spcAft>
              <a:buSzPts val="1600"/>
            </a:pPr>
            <a:r>
              <a:rPr lang="en-US" sz="1200" dirty="0">
                <a:latin typeface="Roboto"/>
                <a:ea typeface="Roboto"/>
                <a:cs typeface="Roboto"/>
                <a:sym typeface="Roboto"/>
              </a:rPr>
              <a:t>We test all algorithms with two different occupancy information</a:t>
            </a:r>
          </a:p>
          <a:p>
            <a:pPr indent="-330200">
              <a:spcAft>
                <a:spcPts val="1000"/>
              </a:spcAft>
              <a:buSzPts val="1600"/>
            </a:pPr>
            <a:r>
              <a:rPr lang="en-US" sz="1600" dirty="0">
                <a:latin typeface="Roboto"/>
                <a:ea typeface="Roboto"/>
                <a:cs typeface="Roboto"/>
                <a:sym typeface="Roboto"/>
              </a:rPr>
              <a:t>The proposed RL algorithm selection criteria are not clear</a:t>
            </a:r>
          </a:p>
          <a:p>
            <a:pPr lvl="1" indent="-330200">
              <a:spcBef>
                <a:spcPts val="0"/>
              </a:spcBef>
              <a:spcAft>
                <a:spcPts val="1000"/>
              </a:spcAft>
              <a:buSzPts val="1600"/>
            </a:pPr>
            <a:r>
              <a:rPr lang="en-US" sz="1200" dirty="0">
                <a:latin typeface="Roboto"/>
                <a:ea typeface="Roboto"/>
                <a:cs typeface="Roboto"/>
                <a:sym typeface="Roboto"/>
              </a:rPr>
              <a:t>We pick most representative RL algorithms in each direction of RL</a:t>
            </a:r>
          </a:p>
          <a:p>
            <a:pPr indent="-330200">
              <a:spcAft>
                <a:spcPts val="1000"/>
              </a:spcAft>
              <a:buSzPts val="1600"/>
            </a:pPr>
            <a:r>
              <a:rPr lang="en-US" sz="1600" dirty="0">
                <a:latin typeface="Roboto"/>
                <a:ea typeface="Roboto"/>
                <a:cs typeface="Roboto"/>
                <a:sym typeface="Roboto"/>
              </a:rPr>
              <a:t>Baselines are too weak</a:t>
            </a:r>
          </a:p>
          <a:p>
            <a:pPr lvl="1" indent="-330200">
              <a:spcBef>
                <a:spcPts val="0"/>
              </a:spcBef>
              <a:spcAft>
                <a:spcPts val="1000"/>
              </a:spcAft>
              <a:buSzPts val="1600"/>
            </a:pPr>
            <a:r>
              <a:rPr lang="en-US" sz="1200" dirty="0">
                <a:latin typeface="Roboto"/>
                <a:ea typeface="Roboto"/>
                <a:cs typeface="Roboto"/>
                <a:sym typeface="Roboto"/>
              </a:rPr>
              <a:t>We evaluate multiple baselines and pick the most suitable one as our baseline</a:t>
            </a:r>
            <a:endParaRPr lang="en-US" sz="1600" dirty="0">
              <a:latin typeface="Roboto"/>
              <a:ea typeface="Roboto"/>
              <a:cs typeface="Roboto"/>
              <a:sym typeface="Roboto"/>
            </a:endParaRPr>
          </a:p>
          <a:p>
            <a:pPr indent="-330200">
              <a:spcAft>
                <a:spcPts val="1000"/>
              </a:spcAft>
              <a:buSzPts val="1600"/>
            </a:pPr>
            <a:endParaRPr lang="en-US" sz="1600" dirty="0">
              <a:latin typeface="Roboto"/>
              <a:ea typeface="Roboto"/>
              <a:cs typeface="Roboto"/>
              <a:sym typeface="Roboto"/>
            </a:endParaRPr>
          </a:p>
        </p:txBody>
      </p:sp>
      <p:sp>
        <p:nvSpPr>
          <p:cNvPr id="72" name="Google Shape;7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Roboto"/>
                <a:ea typeface="Roboto"/>
                <a:cs typeface="Roboto"/>
                <a:sym typeface="Roboto"/>
              </a:rPr>
              <a:t>7</a:t>
            </a:r>
            <a:endParaRPr dirty="0">
              <a:latin typeface="Roboto"/>
              <a:ea typeface="Roboto"/>
              <a:cs typeface="Roboto"/>
              <a:sym typeface="Roboto"/>
            </a:endParaRPr>
          </a:p>
        </p:txBody>
      </p:sp>
    </p:spTree>
    <p:extLst>
      <p:ext uri="{BB962C8B-B14F-4D97-AF65-F5344CB8AC3E}">
        <p14:creationId xmlns:p14="http://schemas.microsoft.com/office/powerpoint/2010/main" val="176009327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
                                            <p:txEl>
                                              <p:pRg st="0" end="0"/>
                                            </p:txEl>
                                          </p:spTgt>
                                        </p:tgtEl>
                                        <p:attrNameLst>
                                          <p:attrName>style.visibility</p:attrName>
                                        </p:attrNameLst>
                                      </p:cBhvr>
                                      <p:to>
                                        <p:strVal val="visible"/>
                                      </p:to>
                                    </p:set>
                                    <p:animEffect transition="in" filter="fade">
                                      <p:cBhvr>
                                        <p:cTn id="7" dur="500"/>
                                        <p:tgtEl>
                                          <p:spTgt spid="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1">
                                            <p:txEl>
                                              <p:pRg st="1" end="1"/>
                                            </p:txEl>
                                          </p:spTgt>
                                        </p:tgtEl>
                                        <p:attrNameLst>
                                          <p:attrName>style.visibility</p:attrName>
                                        </p:attrNameLst>
                                      </p:cBhvr>
                                      <p:to>
                                        <p:strVal val="visible"/>
                                      </p:to>
                                    </p:set>
                                    <p:animEffect transition="in" filter="fade">
                                      <p:cBhvr>
                                        <p:cTn id="12" dur="500"/>
                                        <p:tgtEl>
                                          <p:spTgt spid="71">
                                            <p:txEl>
                                              <p:pRg st="1" end="1"/>
                                            </p:txEl>
                                          </p:spTgt>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71">
                                            <p:txEl>
                                              <p:pRg st="2" end="2"/>
                                            </p:txEl>
                                          </p:spTgt>
                                        </p:tgtEl>
                                        <p:attrNameLst>
                                          <p:attrName>style.visibility</p:attrName>
                                        </p:attrNameLst>
                                      </p:cBhvr>
                                      <p:to>
                                        <p:strVal val="visible"/>
                                      </p:to>
                                    </p:set>
                                    <p:animEffect transition="in" filter="fade">
                                      <p:cBhvr>
                                        <p:cTn id="16" dur="500"/>
                                        <p:tgtEl>
                                          <p:spTgt spid="71">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1">
                                            <p:txEl>
                                              <p:pRg st="3" end="3"/>
                                            </p:txEl>
                                          </p:spTgt>
                                        </p:tgtEl>
                                        <p:attrNameLst>
                                          <p:attrName>style.visibility</p:attrName>
                                        </p:attrNameLst>
                                      </p:cBhvr>
                                      <p:to>
                                        <p:strVal val="visible"/>
                                      </p:to>
                                    </p:set>
                                    <p:animEffect transition="in" filter="fade">
                                      <p:cBhvr>
                                        <p:cTn id="21" dur="500"/>
                                        <p:tgtEl>
                                          <p:spTgt spid="71">
                                            <p:txEl>
                                              <p:pRg st="3" end="3"/>
                                            </p:txEl>
                                          </p:spTgt>
                                        </p:tgtEl>
                                      </p:cBhvr>
                                    </p:animEffect>
                                  </p:childTnLst>
                                </p:cTn>
                              </p:par>
                            </p:childTnLst>
                          </p:cTn>
                        </p:par>
                        <p:par>
                          <p:cTn id="22" fill="hold">
                            <p:stCondLst>
                              <p:cond delay="500"/>
                            </p:stCondLst>
                            <p:childTnLst>
                              <p:par>
                                <p:cTn id="23" presetID="10" presetClass="entr" presetSubtype="0" fill="hold" nodeType="afterEffect">
                                  <p:stCondLst>
                                    <p:cond delay="0"/>
                                  </p:stCondLst>
                                  <p:childTnLst>
                                    <p:set>
                                      <p:cBhvr>
                                        <p:cTn id="24" dur="1" fill="hold">
                                          <p:stCondLst>
                                            <p:cond delay="0"/>
                                          </p:stCondLst>
                                        </p:cTn>
                                        <p:tgtEl>
                                          <p:spTgt spid="71">
                                            <p:txEl>
                                              <p:pRg st="4" end="4"/>
                                            </p:txEl>
                                          </p:spTgt>
                                        </p:tgtEl>
                                        <p:attrNameLst>
                                          <p:attrName>style.visibility</p:attrName>
                                        </p:attrNameLst>
                                      </p:cBhvr>
                                      <p:to>
                                        <p:strVal val="visible"/>
                                      </p:to>
                                    </p:set>
                                    <p:animEffect transition="in" filter="fade">
                                      <p:cBhvr>
                                        <p:cTn id="25" dur="500"/>
                                        <p:tgtEl>
                                          <p:spTgt spid="71">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71">
                                            <p:txEl>
                                              <p:pRg st="5" end="5"/>
                                            </p:txEl>
                                          </p:spTgt>
                                        </p:tgtEl>
                                        <p:attrNameLst>
                                          <p:attrName>style.visibility</p:attrName>
                                        </p:attrNameLst>
                                      </p:cBhvr>
                                      <p:to>
                                        <p:strVal val="visible"/>
                                      </p:to>
                                    </p:set>
                                    <p:animEffect transition="in" filter="fade">
                                      <p:cBhvr>
                                        <p:cTn id="30" dur="500"/>
                                        <p:tgtEl>
                                          <p:spTgt spid="71">
                                            <p:txEl>
                                              <p:pRg st="5" end="5"/>
                                            </p:txEl>
                                          </p:spTgt>
                                        </p:tgtEl>
                                      </p:cBhvr>
                                    </p:animEffect>
                                  </p:childTnLst>
                                </p:cTn>
                              </p:par>
                            </p:childTnLst>
                          </p:cTn>
                        </p:par>
                        <p:par>
                          <p:cTn id="31" fill="hold">
                            <p:stCondLst>
                              <p:cond delay="500"/>
                            </p:stCondLst>
                            <p:childTnLst>
                              <p:par>
                                <p:cTn id="32" presetID="10" presetClass="entr" presetSubtype="0" fill="hold" nodeType="afterEffect">
                                  <p:stCondLst>
                                    <p:cond delay="0"/>
                                  </p:stCondLst>
                                  <p:childTnLst>
                                    <p:set>
                                      <p:cBhvr>
                                        <p:cTn id="33" dur="1" fill="hold">
                                          <p:stCondLst>
                                            <p:cond delay="0"/>
                                          </p:stCondLst>
                                        </p:cTn>
                                        <p:tgtEl>
                                          <p:spTgt spid="71">
                                            <p:txEl>
                                              <p:pRg st="6" end="6"/>
                                            </p:txEl>
                                          </p:spTgt>
                                        </p:tgtEl>
                                        <p:attrNameLst>
                                          <p:attrName>style.visibility</p:attrName>
                                        </p:attrNameLst>
                                      </p:cBhvr>
                                      <p:to>
                                        <p:strVal val="visible"/>
                                      </p:to>
                                    </p:set>
                                    <p:animEffect transition="in" filter="fade">
                                      <p:cBhvr>
                                        <p:cTn id="34" dur="500"/>
                                        <p:tgtEl>
                                          <p:spTgt spid="71">
                                            <p:txEl>
                                              <p:pRg st="6" end="6"/>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71">
                                            <p:txEl>
                                              <p:pRg st="7" end="7"/>
                                            </p:txEl>
                                          </p:spTgt>
                                        </p:tgtEl>
                                        <p:attrNameLst>
                                          <p:attrName>style.visibility</p:attrName>
                                        </p:attrNameLst>
                                      </p:cBhvr>
                                      <p:to>
                                        <p:strVal val="visible"/>
                                      </p:to>
                                    </p:set>
                                    <p:animEffect transition="in" filter="fade">
                                      <p:cBhvr>
                                        <p:cTn id="39" dur="500"/>
                                        <p:tgtEl>
                                          <p:spTgt spid="71">
                                            <p:txEl>
                                              <p:pRg st="7" end="7"/>
                                            </p:txEl>
                                          </p:spTgt>
                                        </p:tgtEl>
                                      </p:cBhvr>
                                    </p:animEffect>
                                  </p:childTnLst>
                                </p:cTn>
                              </p:par>
                            </p:childTnLst>
                          </p:cTn>
                        </p:par>
                        <p:par>
                          <p:cTn id="40" fill="hold">
                            <p:stCondLst>
                              <p:cond delay="500"/>
                            </p:stCondLst>
                            <p:childTnLst>
                              <p:par>
                                <p:cTn id="41" presetID="10" presetClass="entr" presetSubtype="0" fill="hold" nodeType="afterEffect">
                                  <p:stCondLst>
                                    <p:cond delay="0"/>
                                  </p:stCondLst>
                                  <p:childTnLst>
                                    <p:set>
                                      <p:cBhvr>
                                        <p:cTn id="42" dur="1" fill="hold">
                                          <p:stCondLst>
                                            <p:cond delay="0"/>
                                          </p:stCondLst>
                                        </p:cTn>
                                        <p:tgtEl>
                                          <p:spTgt spid="71">
                                            <p:txEl>
                                              <p:pRg st="8" end="8"/>
                                            </p:txEl>
                                          </p:spTgt>
                                        </p:tgtEl>
                                        <p:attrNameLst>
                                          <p:attrName>style.visibility</p:attrName>
                                        </p:attrNameLst>
                                      </p:cBhvr>
                                      <p:to>
                                        <p:strVal val="visible"/>
                                      </p:to>
                                    </p:set>
                                    <p:animEffect transition="in" filter="fade">
                                      <p:cBhvr>
                                        <p:cTn id="43" dur="500"/>
                                        <p:tgtEl>
                                          <p:spTgt spid="7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PA" val="v5.2.11"/>
</p:tagLst>
</file>

<file path=ppt/tags/tag10.xml><?xml version="1.0" encoding="utf-8"?>
<p:tagLst xmlns:a="http://schemas.openxmlformats.org/drawingml/2006/main" xmlns:r="http://schemas.openxmlformats.org/officeDocument/2006/relationships" xmlns:p="http://schemas.openxmlformats.org/presentationml/2006/main">
  <p:tag name="PA" val="v5.2.11"/>
</p:tagLst>
</file>

<file path=ppt/tags/tag11.xml><?xml version="1.0" encoding="utf-8"?>
<p:tagLst xmlns:a="http://schemas.openxmlformats.org/drawingml/2006/main" xmlns:r="http://schemas.openxmlformats.org/officeDocument/2006/relationships" xmlns:p="http://schemas.openxmlformats.org/presentationml/2006/main">
  <p:tag name="PA" val="v5.2.11"/>
</p:tagLst>
</file>

<file path=ppt/tags/tag12.xml><?xml version="1.0" encoding="utf-8"?>
<p:tagLst xmlns:a="http://schemas.openxmlformats.org/drawingml/2006/main" xmlns:r="http://schemas.openxmlformats.org/officeDocument/2006/relationships" xmlns:p="http://schemas.openxmlformats.org/presentationml/2006/main">
  <p:tag name="PA" val="v5.2.11"/>
</p:tagLst>
</file>

<file path=ppt/tags/tag13.xml><?xml version="1.0" encoding="utf-8"?>
<p:tagLst xmlns:a="http://schemas.openxmlformats.org/drawingml/2006/main" xmlns:r="http://schemas.openxmlformats.org/officeDocument/2006/relationships" xmlns:p="http://schemas.openxmlformats.org/presentationml/2006/main">
  <p:tag name="PA" val="v5.2.11"/>
</p:tagLst>
</file>

<file path=ppt/tags/tag14.xml><?xml version="1.0" encoding="utf-8"?>
<p:tagLst xmlns:a="http://schemas.openxmlformats.org/drawingml/2006/main" xmlns:r="http://schemas.openxmlformats.org/officeDocument/2006/relationships" xmlns:p="http://schemas.openxmlformats.org/presentationml/2006/main">
  <p:tag name="PA" val="v5.2.11"/>
</p:tagLst>
</file>

<file path=ppt/tags/tag15.xml><?xml version="1.0" encoding="utf-8"?>
<p:tagLst xmlns:a="http://schemas.openxmlformats.org/drawingml/2006/main" xmlns:r="http://schemas.openxmlformats.org/officeDocument/2006/relationships" xmlns:p="http://schemas.openxmlformats.org/presentationml/2006/main">
  <p:tag name="PA" val="v5.2.11"/>
</p:tagLst>
</file>

<file path=ppt/tags/tag16.xml><?xml version="1.0" encoding="utf-8"?>
<p:tagLst xmlns:a="http://schemas.openxmlformats.org/drawingml/2006/main" xmlns:r="http://schemas.openxmlformats.org/officeDocument/2006/relationships" xmlns:p="http://schemas.openxmlformats.org/presentationml/2006/main">
  <p:tag name="PA" val="v5.2.11"/>
</p:tagLst>
</file>

<file path=ppt/tags/tag17.xml><?xml version="1.0" encoding="utf-8"?>
<p:tagLst xmlns:a="http://schemas.openxmlformats.org/drawingml/2006/main" xmlns:r="http://schemas.openxmlformats.org/officeDocument/2006/relationships" xmlns:p="http://schemas.openxmlformats.org/presentationml/2006/main">
  <p:tag name="PA" val="v5.2.11"/>
</p:tagLst>
</file>

<file path=ppt/tags/tag18.xml><?xml version="1.0" encoding="utf-8"?>
<p:tagLst xmlns:a="http://schemas.openxmlformats.org/drawingml/2006/main" xmlns:r="http://schemas.openxmlformats.org/officeDocument/2006/relationships" xmlns:p="http://schemas.openxmlformats.org/presentationml/2006/main">
  <p:tag name="PA" val="v5.2.11"/>
</p:tagLst>
</file>

<file path=ppt/tags/tag19.xml><?xml version="1.0" encoding="utf-8"?>
<p:tagLst xmlns:a="http://schemas.openxmlformats.org/drawingml/2006/main" xmlns:r="http://schemas.openxmlformats.org/officeDocument/2006/relationships" xmlns:p="http://schemas.openxmlformats.org/presentationml/2006/main">
  <p:tag name="PA" val="v5.2.11"/>
</p:tagLst>
</file>

<file path=ppt/tags/tag2.xml><?xml version="1.0" encoding="utf-8"?>
<p:tagLst xmlns:a="http://schemas.openxmlformats.org/drawingml/2006/main" xmlns:r="http://schemas.openxmlformats.org/officeDocument/2006/relationships" xmlns:p="http://schemas.openxmlformats.org/presentationml/2006/main">
  <p:tag name="PA" val="v5.2.11"/>
</p:tagLst>
</file>

<file path=ppt/tags/tag20.xml><?xml version="1.0" encoding="utf-8"?>
<p:tagLst xmlns:a="http://schemas.openxmlformats.org/drawingml/2006/main" xmlns:r="http://schemas.openxmlformats.org/officeDocument/2006/relationships" xmlns:p="http://schemas.openxmlformats.org/presentationml/2006/main">
  <p:tag name="PA" val="v5.2.11"/>
</p:tagLst>
</file>

<file path=ppt/tags/tag21.xml><?xml version="1.0" encoding="utf-8"?>
<p:tagLst xmlns:a="http://schemas.openxmlformats.org/drawingml/2006/main" xmlns:r="http://schemas.openxmlformats.org/officeDocument/2006/relationships" xmlns:p="http://schemas.openxmlformats.org/presentationml/2006/main">
  <p:tag name="PA" val="v5.2.11"/>
</p:tagLst>
</file>

<file path=ppt/tags/tag22.xml><?xml version="1.0" encoding="utf-8"?>
<p:tagLst xmlns:a="http://schemas.openxmlformats.org/drawingml/2006/main" xmlns:r="http://schemas.openxmlformats.org/officeDocument/2006/relationships" xmlns:p="http://schemas.openxmlformats.org/presentationml/2006/main">
  <p:tag name="PA" val="v5.2.11"/>
</p:tagLst>
</file>

<file path=ppt/tags/tag23.xml><?xml version="1.0" encoding="utf-8"?>
<p:tagLst xmlns:a="http://schemas.openxmlformats.org/drawingml/2006/main" xmlns:r="http://schemas.openxmlformats.org/officeDocument/2006/relationships" xmlns:p="http://schemas.openxmlformats.org/presentationml/2006/main">
  <p:tag name="PA" val="v5.2.11"/>
</p:tagLst>
</file>

<file path=ppt/tags/tag24.xml><?xml version="1.0" encoding="utf-8"?>
<p:tagLst xmlns:a="http://schemas.openxmlformats.org/drawingml/2006/main" xmlns:r="http://schemas.openxmlformats.org/officeDocument/2006/relationships" xmlns:p="http://schemas.openxmlformats.org/presentationml/2006/main">
  <p:tag name="PA" val="v5.2.11"/>
</p:tagLst>
</file>

<file path=ppt/tags/tag25.xml><?xml version="1.0" encoding="utf-8"?>
<p:tagLst xmlns:a="http://schemas.openxmlformats.org/drawingml/2006/main" xmlns:r="http://schemas.openxmlformats.org/officeDocument/2006/relationships" xmlns:p="http://schemas.openxmlformats.org/presentationml/2006/main">
  <p:tag name="PA" val="v5.2.11"/>
</p:tagLst>
</file>

<file path=ppt/tags/tag26.xml><?xml version="1.0" encoding="utf-8"?>
<p:tagLst xmlns:a="http://schemas.openxmlformats.org/drawingml/2006/main" xmlns:r="http://schemas.openxmlformats.org/officeDocument/2006/relationships" xmlns:p="http://schemas.openxmlformats.org/presentationml/2006/main">
  <p:tag name="PA" val="v5.2.11"/>
</p:tagLst>
</file>

<file path=ppt/tags/tag27.xml><?xml version="1.0" encoding="utf-8"?>
<p:tagLst xmlns:a="http://schemas.openxmlformats.org/drawingml/2006/main" xmlns:r="http://schemas.openxmlformats.org/officeDocument/2006/relationships" xmlns:p="http://schemas.openxmlformats.org/presentationml/2006/main">
  <p:tag name="PA" val="v5.2.11"/>
</p:tagLst>
</file>

<file path=ppt/tags/tag28.xml><?xml version="1.0" encoding="utf-8"?>
<p:tagLst xmlns:a="http://schemas.openxmlformats.org/drawingml/2006/main" xmlns:r="http://schemas.openxmlformats.org/officeDocument/2006/relationships" xmlns:p="http://schemas.openxmlformats.org/presentationml/2006/main">
  <p:tag name="PA" val="v5.2.11"/>
</p:tagLst>
</file>

<file path=ppt/tags/tag29.xml><?xml version="1.0" encoding="utf-8"?>
<p:tagLst xmlns:a="http://schemas.openxmlformats.org/drawingml/2006/main" xmlns:r="http://schemas.openxmlformats.org/officeDocument/2006/relationships" xmlns:p="http://schemas.openxmlformats.org/presentationml/2006/main">
  <p:tag name="PA" val="v5.2.11"/>
</p:tagLst>
</file>

<file path=ppt/tags/tag3.xml><?xml version="1.0" encoding="utf-8"?>
<p:tagLst xmlns:a="http://schemas.openxmlformats.org/drawingml/2006/main" xmlns:r="http://schemas.openxmlformats.org/officeDocument/2006/relationships" xmlns:p="http://schemas.openxmlformats.org/presentationml/2006/main">
  <p:tag name="PA" val="v5.2.11"/>
</p:tagLst>
</file>

<file path=ppt/tags/tag30.xml><?xml version="1.0" encoding="utf-8"?>
<p:tagLst xmlns:a="http://schemas.openxmlformats.org/drawingml/2006/main" xmlns:r="http://schemas.openxmlformats.org/officeDocument/2006/relationships" xmlns:p="http://schemas.openxmlformats.org/presentationml/2006/main">
  <p:tag name="PA" val="v5.2.11"/>
</p:tagLst>
</file>

<file path=ppt/tags/tag31.xml><?xml version="1.0" encoding="utf-8"?>
<p:tagLst xmlns:a="http://schemas.openxmlformats.org/drawingml/2006/main" xmlns:r="http://schemas.openxmlformats.org/officeDocument/2006/relationships" xmlns:p="http://schemas.openxmlformats.org/presentationml/2006/main">
  <p:tag name="PA" val="v5.2.11"/>
</p:tagLst>
</file>

<file path=ppt/tags/tag32.xml><?xml version="1.0" encoding="utf-8"?>
<p:tagLst xmlns:a="http://schemas.openxmlformats.org/drawingml/2006/main" xmlns:r="http://schemas.openxmlformats.org/officeDocument/2006/relationships" xmlns:p="http://schemas.openxmlformats.org/presentationml/2006/main">
  <p:tag name="PA" val="v5.2.11"/>
</p:tagLst>
</file>

<file path=ppt/tags/tag33.xml><?xml version="1.0" encoding="utf-8"?>
<p:tagLst xmlns:a="http://schemas.openxmlformats.org/drawingml/2006/main" xmlns:r="http://schemas.openxmlformats.org/officeDocument/2006/relationships" xmlns:p="http://schemas.openxmlformats.org/presentationml/2006/main">
  <p:tag name="PA" val="v5.2.11"/>
</p:tagLst>
</file>

<file path=ppt/tags/tag34.xml><?xml version="1.0" encoding="utf-8"?>
<p:tagLst xmlns:a="http://schemas.openxmlformats.org/drawingml/2006/main" xmlns:r="http://schemas.openxmlformats.org/officeDocument/2006/relationships" xmlns:p="http://schemas.openxmlformats.org/presentationml/2006/main">
  <p:tag name="PA" val="v5.2.11"/>
</p:tagLst>
</file>

<file path=ppt/tags/tag35.xml><?xml version="1.0" encoding="utf-8"?>
<p:tagLst xmlns:a="http://schemas.openxmlformats.org/drawingml/2006/main" xmlns:r="http://schemas.openxmlformats.org/officeDocument/2006/relationships" xmlns:p="http://schemas.openxmlformats.org/presentationml/2006/main">
  <p:tag name="PA" val="v5.2.11"/>
</p:tagLst>
</file>

<file path=ppt/tags/tag36.xml><?xml version="1.0" encoding="utf-8"?>
<p:tagLst xmlns:a="http://schemas.openxmlformats.org/drawingml/2006/main" xmlns:r="http://schemas.openxmlformats.org/officeDocument/2006/relationships" xmlns:p="http://schemas.openxmlformats.org/presentationml/2006/main">
  <p:tag name="PA" val="v5.2.11"/>
</p:tagLst>
</file>

<file path=ppt/tags/tag37.xml><?xml version="1.0" encoding="utf-8"?>
<p:tagLst xmlns:a="http://schemas.openxmlformats.org/drawingml/2006/main" xmlns:r="http://schemas.openxmlformats.org/officeDocument/2006/relationships" xmlns:p="http://schemas.openxmlformats.org/presentationml/2006/main">
  <p:tag name="PA" val="v5.2.11"/>
</p:tagLst>
</file>

<file path=ppt/tags/tag38.xml><?xml version="1.0" encoding="utf-8"?>
<p:tagLst xmlns:a="http://schemas.openxmlformats.org/drawingml/2006/main" xmlns:r="http://schemas.openxmlformats.org/officeDocument/2006/relationships" xmlns:p="http://schemas.openxmlformats.org/presentationml/2006/main">
  <p:tag name="PA" val="v5.2.11"/>
</p:tagLst>
</file>

<file path=ppt/tags/tag39.xml><?xml version="1.0" encoding="utf-8"?>
<p:tagLst xmlns:a="http://schemas.openxmlformats.org/drawingml/2006/main" xmlns:r="http://schemas.openxmlformats.org/officeDocument/2006/relationships" xmlns:p="http://schemas.openxmlformats.org/presentationml/2006/main">
  <p:tag name="PA" val="v5.2.11"/>
</p:tagLst>
</file>

<file path=ppt/tags/tag4.xml><?xml version="1.0" encoding="utf-8"?>
<p:tagLst xmlns:a="http://schemas.openxmlformats.org/drawingml/2006/main" xmlns:r="http://schemas.openxmlformats.org/officeDocument/2006/relationships" xmlns:p="http://schemas.openxmlformats.org/presentationml/2006/main">
  <p:tag name="PA" val="v5.2.11"/>
</p:tagLst>
</file>

<file path=ppt/tags/tag40.xml><?xml version="1.0" encoding="utf-8"?>
<p:tagLst xmlns:a="http://schemas.openxmlformats.org/drawingml/2006/main" xmlns:r="http://schemas.openxmlformats.org/officeDocument/2006/relationships" xmlns:p="http://schemas.openxmlformats.org/presentationml/2006/main">
  <p:tag name="PA" val="v5.2.11"/>
</p:tagLst>
</file>

<file path=ppt/tags/tag41.xml><?xml version="1.0" encoding="utf-8"?>
<p:tagLst xmlns:a="http://schemas.openxmlformats.org/drawingml/2006/main" xmlns:r="http://schemas.openxmlformats.org/officeDocument/2006/relationships" xmlns:p="http://schemas.openxmlformats.org/presentationml/2006/main">
  <p:tag name="PA" val="v5.2.11"/>
</p:tagLst>
</file>

<file path=ppt/tags/tag42.xml><?xml version="1.0" encoding="utf-8"?>
<p:tagLst xmlns:a="http://schemas.openxmlformats.org/drawingml/2006/main" xmlns:r="http://schemas.openxmlformats.org/officeDocument/2006/relationships" xmlns:p="http://schemas.openxmlformats.org/presentationml/2006/main">
  <p:tag name="PA" val="v5.2.11"/>
</p:tagLst>
</file>

<file path=ppt/tags/tag43.xml><?xml version="1.0" encoding="utf-8"?>
<p:tagLst xmlns:a="http://schemas.openxmlformats.org/drawingml/2006/main" xmlns:r="http://schemas.openxmlformats.org/officeDocument/2006/relationships" xmlns:p="http://schemas.openxmlformats.org/presentationml/2006/main">
  <p:tag name="PA" val="v5.2.11"/>
</p:tagLst>
</file>

<file path=ppt/tags/tag44.xml><?xml version="1.0" encoding="utf-8"?>
<p:tagLst xmlns:a="http://schemas.openxmlformats.org/drawingml/2006/main" xmlns:r="http://schemas.openxmlformats.org/officeDocument/2006/relationships" xmlns:p="http://schemas.openxmlformats.org/presentationml/2006/main">
  <p:tag name="PA" val="v5.2.11"/>
</p:tagLst>
</file>

<file path=ppt/tags/tag45.xml><?xml version="1.0" encoding="utf-8"?>
<p:tagLst xmlns:a="http://schemas.openxmlformats.org/drawingml/2006/main" xmlns:r="http://schemas.openxmlformats.org/officeDocument/2006/relationships" xmlns:p="http://schemas.openxmlformats.org/presentationml/2006/main">
  <p:tag name="PA" val="v5.2.11"/>
</p:tagLst>
</file>

<file path=ppt/tags/tag46.xml><?xml version="1.0" encoding="utf-8"?>
<p:tagLst xmlns:a="http://schemas.openxmlformats.org/drawingml/2006/main" xmlns:r="http://schemas.openxmlformats.org/officeDocument/2006/relationships" xmlns:p="http://schemas.openxmlformats.org/presentationml/2006/main">
  <p:tag name="PA" val="v5.2.11"/>
</p:tagLst>
</file>

<file path=ppt/tags/tag47.xml><?xml version="1.0" encoding="utf-8"?>
<p:tagLst xmlns:a="http://schemas.openxmlformats.org/drawingml/2006/main" xmlns:r="http://schemas.openxmlformats.org/officeDocument/2006/relationships" xmlns:p="http://schemas.openxmlformats.org/presentationml/2006/main">
  <p:tag name="PA" val="v5.2.11"/>
</p:tagLst>
</file>

<file path=ppt/tags/tag48.xml><?xml version="1.0" encoding="utf-8"?>
<p:tagLst xmlns:a="http://schemas.openxmlformats.org/drawingml/2006/main" xmlns:r="http://schemas.openxmlformats.org/officeDocument/2006/relationships" xmlns:p="http://schemas.openxmlformats.org/presentationml/2006/main">
  <p:tag name="PA" val="v5.2.11"/>
</p:tagLst>
</file>

<file path=ppt/tags/tag49.xml><?xml version="1.0" encoding="utf-8"?>
<p:tagLst xmlns:a="http://schemas.openxmlformats.org/drawingml/2006/main" xmlns:r="http://schemas.openxmlformats.org/officeDocument/2006/relationships" xmlns:p="http://schemas.openxmlformats.org/presentationml/2006/main">
  <p:tag name="PA" val="v5.2.11"/>
</p:tagLst>
</file>

<file path=ppt/tags/tag5.xml><?xml version="1.0" encoding="utf-8"?>
<p:tagLst xmlns:a="http://schemas.openxmlformats.org/drawingml/2006/main" xmlns:r="http://schemas.openxmlformats.org/officeDocument/2006/relationships" xmlns:p="http://schemas.openxmlformats.org/presentationml/2006/main">
  <p:tag name="PA" val="v5.2.11"/>
</p:tagLst>
</file>

<file path=ppt/tags/tag50.xml><?xml version="1.0" encoding="utf-8"?>
<p:tagLst xmlns:a="http://schemas.openxmlformats.org/drawingml/2006/main" xmlns:r="http://schemas.openxmlformats.org/officeDocument/2006/relationships" xmlns:p="http://schemas.openxmlformats.org/presentationml/2006/main">
  <p:tag name="PA" val="v5.2.11"/>
</p:tagLst>
</file>

<file path=ppt/tags/tag51.xml><?xml version="1.0" encoding="utf-8"?>
<p:tagLst xmlns:a="http://schemas.openxmlformats.org/drawingml/2006/main" xmlns:r="http://schemas.openxmlformats.org/officeDocument/2006/relationships" xmlns:p="http://schemas.openxmlformats.org/presentationml/2006/main">
  <p:tag name="PA" val="v5.2.11"/>
</p:tagLst>
</file>

<file path=ppt/tags/tag52.xml><?xml version="1.0" encoding="utf-8"?>
<p:tagLst xmlns:a="http://schemas.openxmlformats.org/drawingml/2006/main" xmlns:r="http://schemas.openxmlformats.org/officeDocument/2006/relationships" xmlns:p="http://schemas.openxmlformats.org/presentationml/2006/main">
  <p:tag name="PA" val="v5.2.11"/>
</p:tagLst>
</file>

<file path=ppt/tags/tag53.xml><?xml version="1.0" encoding="utf-8"?>
<p:tagLst xmlns:a="http://schemas.openxmlformats.org/drawingml/2006/main" xmlns:r="http://schemas.openxmlformats.org/officeDocument/2006/relationships" xmlns:p="http://schemas.openxmlformats.org/presentationml/2006/main">
  <p:tag name="PA" val="v5.2.11"/>
</p:tagLst>
</file>

<file path=ppt/tags/tag54.xml><?xml version="1.0" encoding="utf-8"?>
<p:tagLst xmlns:a="http://schemas.openxmlformats.org/drawingml/2006/main" xmlns:r="http://schemas.openxmlformats.org/officeDocument/2006/relationships" xmlns:p="http://schemas.openxmlformats.org/presentationml/2006/main">
  <p:tag name="PA" val="v5.2.11"/>
</p:tagLst>
</file>

<file path=ppt/tags/tag55.xml><?xml version="1.0" encoding="utf-8"?>
<p:tagLst xmlns:a="http://schemas.openxmlformats.org/drawingml/2006/main" xmlns:r="http://schemas.openxmlformats.org/officeDocument/2006/relationships" xmlns:p="http://schemas.openxmlformats.org/presentationml/2006/main">
  <p:tag name="PA" val="v5.2.11"/>
</p:tagLst>
</file>

<file path=ppt/tags/tag56.xml><?xml version="1.0" encoding="utf-8"?>
<p:tagLst xmlns:a="http://schemas.openxmlformats.org/drawingml/2006/main" xmlns:r="http://schemas.openxmlformats.org/officeDocument/2006/relationships" xmlns:p="http://schemas.openxmlformats.org/presentationml/2006/main">
  <p:tag name="PA" val="v5.2.11"/>
</p:tagLst>
</file>

<file path=ppt/tags/tag57.xml><?xml version="1.0" encoding="utf-8"?>
<p:tagLst xmlns:a="http://schemas.openxmlformats.org/drawingml/2006/main" xmlns:r="http://schemas.openxmlformats.org/officeDocument/2006/relationships" xmlns:p="http://schemas.openxmlformats.org/presentationml/2006/main">
  <p:tag name="PA" val="v5.2.11"/>
</p:tagLst>
</file>

<file path=ppt/tags/tag58.xml><?xml version="1.0" encoding="utf-8"?>
<p:tagLst xmlns:a="http://schemas.openxmlformats.org/drawingml/2006/main" xmlns:r="http://schemas.openxmlformats.org/officeDocument/2006/relationships" xmlns:p="http://schemas.openxmlformats.org/presentationml/2006/main">
  <p:tag name="PA" val="v5.2.11"/>
</p:tagLst>
</file>

<file path=ppt/tags/tag59.xml><?xml version="1.0" encoding="utf-8"?>
<p:tagLst xmlns:a="http://schemas.openxmlformats.org/drawingml/2006/main" xmlns:r="http://schemas.openxmlformats.org/officeDocument/2006/relationships" xmlns:p="http://schemas.openxmlformats.org/presentationml/2006/main">
  <p:tag name="PA" val="v5.2.11"/>
</p:tagLst>
</file>

<file path=ppt/tags/tag6.xml><?xml version="1.0" encoding="utf-8"?>
<p:tagLst xmlns:a="http://schemas.openxmlformats.org/drawingml/2006/main" xmlns:r="http://schemas.openxmlformats.org/officeDocument/2006/relationships" xmlns:p="http://schemas.openxmlformats.org/presentationml/2006/main">
  <p:tag name="PA" val="v5.2.11"/>
</p:tagLst>
</file>

<file path=ppt/tags/tag60.xml><?xml version="1.0" encoding="utf-8"?>
<p:tagLst xmlns:a="http://schemas.openxmlformats.org/drawingml/2006/main" xmlns:r="http://schemas.openxmlformats.org/officeDocument/2006/relationships" xmlns:p="http://schemas.openxmlformats.org/presentationml/2006/main">
  <p:tag name="PA" val="v5.2.11"/>
</p:tagLst>
</file>

<file path=ppt/tags/tag61.xml><?xml version="1.0" encoding="utf-8"?>
<p:tagLst xmlns:a="http://schemas.openxmlformats.org/drawingml/2006/main" xmlns:r="http://schemas.openxmlformats.org/officeDocument/2006/relationships" xmlns:p="http://schemas.openxmlformats.org/presentationml/2006/main">
  <p:tag name="PA" val="v5.2.11"/>
</p:tagLst>
</file>

<file path=ppt/tags/tag62.xml><?xml version="1.0" encoding="utf-8"?>
<p:tagLst xmlns:a="http://schemas.openxmlformats.org/drawingml/2006/main" xmlns:r="http://schemas.openxmlformats.org/officeDocument/2006/relationships" xmlns:p="http://schemas.openxmlformats.org/presentationml/2006/main">
  <p:tag name="PA" val="v5.2.11"/>
</p:tagLst>
</file>

<file path=ppt/tags/tag63.xml><?xml version="1.0" encoding="utf-8"?>
<p:tagLst xmlns:a="http://schemas.openxmlformats.org/drawingml/2006/main" xmlns:r="http://schemas.openxmlformats.org/officeDocument/2006/relationships" xmlns:p="http://schemas.openxmlformats.org/presentationml/2006/main">
  <p:tag name="PA" val="v5.2.11"/>
</p:tagLst>
</file>

<file path=ppt/tags/tag64.xml><?xml version="1.0" encoding="utf-8"?>
<p:tagLst xmlns:a="http://schemas.openxmlformats.org/drawingml/2006/main" xmlns:r="http://schemas.openxmlformats.org/officeDocument/2006/relationships" xmlns:p="http://schemas.openxmlformats.org/presentationml/2006/main">
  <p:tag name="PA" val="v5.2.11"/>
</p:tagLst>
</file>

<file path=ppt/tags/tag65.xml><?xml version="1.0" encoding="utf-8"?>
<p:tagLst xmlns:a="http://schemas.openxmlformats.org/drawingml/2006/main" xmlns:r="http://schemas.openxmlformats.org/officeDocument/2006/relationships" xmlns:p="http://schemas.openxmlformats.org/presentationml/2006/main">
  <p:tag name="PA" val="v5.2.11"/>
</p:tagLst>
</file>

<file path=ppt/tags/tag66.xml><?xml version="1.0" encoding="utf-8"?>
<p:tagLst xmlns:a="http://schemas.openxmlformats.org/drawingml/2006/main" xmlns:r="http://schemas.openxmlformats.org/officeDocument/2006/relationships" xmlns:p="http://schemas.openxmlformats.org/presentationml/2006/main">
  <p:tag name="PA" val="v5.2.11"/>
</p:tagLst>
</file>

<file path=ppt/tags/tag67.xml><?xml version="1.0" encoding="utf-8"?>
<p:tagLst xmlns:a="http://schemas.openxmlformats.org/drawingml/2006/main" xmlns:r="http://schemas.openxmlformats.org/officeDocument/2006/relationships" xmlns:p="http://schemas.openxmlformats.org/presentationml/2006/main">
  <p:tag name="PA" val="v5.2.11"/>
</p:tagLst>
</file>

<file path=ppt/tags/tag68.xml><?xml version="1.0" encoding="utf-8"?>
<p:tagLst xmlns:a="http://schemas.openxmlformats.org/drawingml/2006/main" xmlns:r="http://schemas.openxmlformats.org/officeDocument/2006/relationships" xmlns:p="http://schemas.openxmlformats.org/presentationml/2006/main">
  <p:tag name="PA" val="v5.2.11"/>
</p:tagLst>
</file>

<file path=ppt/tags/tag69.xml><?xml version="1.0" encoding="utf-8"?>
<p:tagLst xmlns:a="http://schemas.openxmlformats.org/drawingml/2006/main" xmlns:r="http://schemas.openxmlformats.org/officeDocument/2006/relationships" xmlns:p="http://schemas.openxmlformats.org/presentationml/2006/main">
  <p:tag name="PA" val="v5.2.11"/>
</p:tagLst>
</file>

<file path=ppt/tags/tag7.xml><?xml version="1.0" encoding="utf-8"?>
<p:tagLst xmlns:a="http://schemas.openxmlformats.org/drawingml/2006/main" xmlns:r="http://schemas.openxmlformats.org/officeDocument/2006/relationships" xmlns:p="http://schemas.openxmlformats.org/presentationml/2006/main">
  <p:tag name="PA" val="v5.2.11"/>
</p:tagLst>
</file>

<file path=ppt/tags/tag70.xml><?xml version="1.0" encoding="utf-8"?>
<p:tagLst xmlns:a="http://schemas.openxmlformats.org/drawingml/2006/main" xmlns:r="http://schemas.openxmlformats.org/officeDocument/2006/relationships" xmlns:p="http://schemas.openxmlformats.org/presentationml/2006/main">
  <p:tag name="PA" val="v5.2.11"/>
</p:tagLst>
</file>

<file path=ppt/tags/tag71.xml><?xml version="1.0" encoding="utf-8"?>
<p:tagLst xmlns:a="http://schemas.openxmlformats.org/drawingml/2006/main" xmlns:r="http://schemas.openxmlformats.org/officeDocument/2006/relationships" xmlns:p="http://schemas.openxmlformats.org/presentationml/2006/main">
  <p:tag name="PA" val="v5.2.11"/>
</p:tagLst>
</file>

<file path=ppt/tags/tag8.xml><?xml version="1.0" encoding="utf-8"?>
<p:tagLst xmlns:a="http://schemas.openxmlformats.org/drawingml/2006/main" xmlns:r="http://schemas.openxmlformats.org/officeDocument/2006/relationships" xmlns:p="http://schemas.openxmlformats.org/presentationml/2006/main">
  <p:tag name="PA" val="v5.2.11"/>
</p:tagLst>
</file>

<file path=ppt/tags/tag9.xml><?xml version="1.0" encoding="utf-8"?>
<p:tagLst xmlns:a="http://schemas.openxmlformats.org/drawingml/2006/main" xmlns:r="http://schemas.openxmlformats.org/officeDocument/2006/relationships" xmlns:p="http://schemas.openxmlformats.org/presentationml/2006/main">
  <p:tag name="PA" val="v5.2.11"/>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715</TotalTime>
  <Words>4437</Words>
  <Application>Microsoft Office PowerPoint</Application>
  <PresentationFormat>On-screen Show (16:9)</PresentationFormat>
  <Paragraphs>220</Paragraphs>
  <Slides>22</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Roboto Black</vt:lpstr>
      <vt:lpstr>Roboto</vt:lpstr>
      <vt:lpstr>Cambria Math</vt:lpstr>
      <vt:lpstr>Simple Light</vt:lpstr>
      <vt:lpstr>On the Joint Control of Multiple Building Systems with Reinforcement Learning</vt:lpstr>
      <vt:lpstr>Motivation</vt:lpstr>
      <vt:lpstr>Motivation</vt:lpstr>
      <vt:lpstr>Proposed Solution</vt:lpstr>
      <vt:lpstr>Proposed Solution</vt:lpstr>
      <vt:lpstr>Outline</vt:lpstr>
      <vt:lpstr>Challenges</vt:lpstr>
      <vt:lpstr>Challenges</vt:lpstr>
      <vt:lpstr>Previous works</vt:lpstr>
      <vt:lpstr>RL Problem Formulation</vt:lpstr>
      <vt:lpstr>RL Problem Formulation</vt:lpstr>
      <vt:lpstr>RL Problem Formulation</vt:lpstr>
      <vt:lpstr>Control Scenarios</vt:lpstr>
      <vt:lpstr>Baselines</vt:lpstr>
      <vt:lpstr>Agents</vt:lpstr>
      <vt:lpstr>Research Questions and Results</vt:lpstr>
      <vt:lpstr>Research Questions and Results</vt:lpstr>
      <vt:lpstr>Research Questions and Results</vt:lpstr>
      <vt:lpstr>Research Questions and Results</vt:lpstr>
      <vt:lpstr>Research Questions and Results</vt:lpstr>
      <vt:lpstr>Takeaways</vt:lpstr>
      <vt:lpstr>Future Works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 the Joint Control of Multiple Building Systems with Reinforcement Learning</dc:title>
  <cp:lastModifiedBy>Tianyu</cp:lastModifiedBy>
  <cp:revision>55</cp:revision>
  <dcterms:modified xsi:type="dcterms:W3CDTF">2021-02-26T19:20:24Z</dcterms:modified>
</cp:coreProperties>
</file>